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6"/>
  </p:notesMasterIdLst>
  <p:sldIdLst>
    <p:sldId id="334" r:id="rId3"/>
    <p:sldId id="340" r:id="rId4"/>
    <p:sldId id="376" r:id="rId5"/>
    <p:sldId id="339" r:id="rId6"/>
    <p:sldId id="369" r:id="rId7"/>
    <p:sldId id="370" r:id="rId8"/>
    <p:sldId id="341" r:id="rId9"/>
    <p:sldId id="343" r:id="rId10"/>
    <p:sldId id="330" r:id="rId11"/>
    <p:sldId id="371" r:id="rId12"/>
    <p:sldId id="377" r:id="rId13"/>
    <p:sldId id="335" r:id="rId14"/>
    <p:sldId id="345" r:id="rId15"/>
    <p:sldId id="348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72" r:id="rId25"/>
    <p:sldId id="378" r:id="rId26"/>
    <p:sldId id="336" r:id="rId27"/>
    <p:sldId id="349" r:id="rId28"/>
    <p:sldId id="359" r:id="rId29"/>
    <p:sldId id="379" r:id="rId30"/>
    <p:sldId id="337" r:id="rId31"/>
    <p:sldId id="350" r:id="rId32"/>
    <p:sldId id="360" r:id="rId33"/>
    <p:sldId id="364" r:id="rId34"/>
    <p:sldId id="361" r:id="rId35"/>
    <p:sldId id="363" r:id="rId36"/>
    <p:sldId id="384" r:id="rId37"/>
    <p:sldId id="380" r:id="rId38"/>
    <p:sldId id="367" r:id="rId39"/>
    <p:sldId id="385" r:id="rId40"/>
    <p:sldId id="366" r:id="rId41"/>
    <p:sldId id="383" r:id="rId42"/>
    <p:sldId id="382" r:id="rId43"/>
    <p:sldId id="346" r:id="rId44"/>
    <p:sldId id="362" r:id="rId45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3EE"/>
    <a:srgbClr val="F3F2ED"/>
    <a:srgbClr val="FAF5EF"/>
    <a:srgbClr val="F5F4F0"/>
    <a:srgbClr val="F4F3EF"/>
    <a:srgbClr val="F0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83212" autoAdjust="0"/>
  </p:normalViewPr>
  <p:slideViewPr>
    <p:cSldViewPr snapToGrid="0" snapToObjects="1">
      <p:cViewPr varScale="1">
        <p:scale>
          <a:sx n="83" d="100"/>
          <a:sy n="83" d="100"/>
        </p:scale>
        <p:origin x="57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F5F10-1384-40DC-84BE-71CE57F3099B}" type="datetimeFigureOut">
              <a:rPr lang="zh-TW" altLang="en-US" smtClean="0"/>
              <a:t>2026/1/1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A3E69-1959-44DB-8D87-0F04E8B3F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1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364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Email -&gt; </a:t>
            </a:r>
            <a:r>
              <a:rPr lang="en-US" altLang="zh-TW" dirty="0" err="1"/>
              <a:t>user.email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88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755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攻擊，解釋遺下 </a:t>
            </a:r>
            <a:r>
              <a:rPr lang="en-US" altLang="zh-TW" dirty="0"/>
              <a:t>replace </a:t>
            </a:r>
            <a:r>
              <a:rPr lang="zh-TW" altLang="en-US" dirty="0"/>
              <a:t>這個 </a:t>
            </a:r>
            <a:r>
              <a:rPr lang="en-US" altLang="zh-TW" dirty="0"/>
              <a:t>function</a:t>
            </a:r>
          </a:p>
          <a:p>
            <a:endParaRPr lang="en-US" altLang="zh-TW" dirty="0"/>
          </a:p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（跨站腳本攻擊，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Cross-Site Scripting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）是一種常見的網站安全漏洞，攻擊者通過在網頁中注入惡意腳本，使這些腳本被其他用戶的瀏覽器執行，從而竊取用戶資訊、冒充用戶操作、或劫持用戶會話。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872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A444-C821-B5B2-E6B3-AAC3924D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475AEBA-F486-F270-053D-C72E192AC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FE40CFD-7650-CF04-B854-C31C3FFC6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（跨站腳本攻擊，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Cross-Site Scripting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）是一種常見的網站安全漏洞，攻擊者通過在網頁中注入惡意腳本，使這些腳本被其他用戶的瀏覽器執行，從而竊取用戶資訊、冒充用戶操作、或劫持用戶會話。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E07435-0CB6-D80F-F8E8-8969E4BD9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335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9CA8-156A-ECE7-B476-E8A4DCDF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2A6898E-E2EE-BB99-8664-625DF4ACE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53778EB-AA2B-6A84-04DC-7107F8F18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B6D200-4724-2316-EBD3-D9825EB80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223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ADBA4-F343-8F56-E32E-38387723E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FCF6F60-B727-E073-9744-78A05D9DB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8C9247-929D-2588-D4C4-9A273F35E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5DF9C7-0C29-4C36-D83F-F6D01E2D4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710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021D4-23FA-C90E-63E6-E0C1CA90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DE14700-986B-324B-8077-FD787D1CC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399C032-B3CD-45C9-8BAC-77638AA03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7410E8-36D4-04AE-DA26-1B500DDAF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029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F2745-5785-CD38-7539-2ACD8261F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4737B67-8F28-FB63-0845-85963BCB1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B06F00-9AC0-E57D-63A3-5ECD1347A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B4EF19-D066-4233-1A19-FF8F9CEDB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33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675D-F92D-1359-2C6A-61392D033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1C2A9DA-5FE5-ECC9-A8A1-56C18205C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8BDA56E-75F1-2665-ADCB-14841B1E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88F077-DE7A-21DA-15D7-6647F6A63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797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F5EE-9AF6-C031-0DAC-F5FA6908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267B03B-E6E0-933C-72AF-A9D1133A8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53D5A58-0E00-40C7-019C-8059593EE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DBF09C-44E7-07E3-4889-A4BF787C6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118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15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7A1AD-630F-6565-A974-DE228CBD7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9B842B8-478B-4B56-275A-90353FF8B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C77E1EA-2791-4DE7-2FFC-7090255C4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1CFED8-B761-1C0A-BDB1-CAADF6007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19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9AB0-55AB-5D94-B01E-9556541B7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36589F9-08C1-86C4-E956-412627290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B1294C8-5D48-00C0-3B25-0CFB7CAB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861853-BF0B-8536-07EB-2AEDBEFD2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405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CF81D-ABF5-5368-997B-F7DDE285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D42A28-FB7A-084F-DA26-55BAA70E1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73820B8-2F43-07F7-256A-F63E78D1B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解決辦法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619BEC-0514-893D-651C-54BF0D56E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417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CF81D-ABF5-5368-997B-F7DDE285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D42A28-FB7A-084F-DA26-55BAA70E1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73820B8-2F43-07F7-256A-F63E78D1B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解決辦法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619BEC-0514-893D-651C-54BF0D56E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322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07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這裡講的是 </a:t>
            </a:r>
            <a:r>
              <a:rPr lang="en-US" altLang="zh-TW" dirty="0" err="1"/>
              <a:t>golang</a:t>
            </a:r>
            <a:r>
              <a:rPr lang="en-US" altLang="zh-TW" dirty="0"/>
              <a:t> </a:t>
            </a:r>
            <a:r>
              <a:rPr lang="zh-TW" altLang="en-US" dirty="0"/>
              <a:t>的語言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(Go)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(</a:t>
            </a:r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os.path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(</a:t>
            </a:r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pathlib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說明</a:t>
            </a:r>
            <a:endParaRPr lang="en-US" altLang="zh-TW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filepath.Join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os.path.join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Path() / “sub”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拼接路徑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filepath.Clean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os.path.normpath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Path().resolve()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規範化路徑（理乾淨）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常見我們使用路徑操作的語法 </a:t>
            </a:r>
            <a:r>
              <a:rPr lang="en-US" altLang="zh-TW" dirty="0"/>
              <a:t>clean and join</a:t>
            </a:r>
            <a:r>
              <a:rPr lang="zh-TW" altLang="en-US" dirty="0"/>
              <a:t>，功能我就不細講，關鍵在他傳入絕對路徑時，跟你所想的可能會有點不同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839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692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+mj-ea"/>
                <a:ea typeface="+mj-ea"/>
              </a:rPr>
              <a:t>使用 </a:t>
            </a:r>
            <a:r>
              <a:rPr lang="en-US" altLang="zh-TW" dirty="0" err="1">
                <a:latin typeface="+mj-ea"/>
                <a:ea typeface="+mj-ea"/>
              </a:rPr>
              <a:t>pathlib</a:t>
            </a:r>
            <a:r>
              <a:rPr lang="zh-TW" altLang="en-US" dirty="0">
                <a:latin typeface="+mj-ea"/>
                <a:ea typeface="+mj-ea"/>
              </a:rPr>
              <a:t>，來幫助你簡單的處理各種路徑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408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240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React 18 </a:t>
            </a:r>
            <a:r>
              <a:rPr lang="zh-TW" altLang="en-US" dirty="0"/>
              <a:t>的 </a:t>
            </a:r>
            <a:r>
              <a:rPr lang="en-US" altLang="zh-TW" dirty="0"/>
              <a:t>bug</a:t>
            </a:r>
          </a:p>
          <a:p>
            <a:endParaRPr lang="en-US" altLang="zh-TW" dirty="0"/>
          </a:p>
          <a:p>
            <a:r>
              <a:rPr lang="zh-TW" altLang="en-US" dirty="0"/>
              <a:t>這是把從 </a:t>
            </a:r>
            <a:r>
              <a:rPr lang="en-US" altLang="zh-TW" dirty="0" err="1"/>
              <a:t>url</a:t>
            </a:r>
            <a:r>
              <a:rPr lang="en-US" altLang="zh-TW" dirty="0"/>
              <a:t> </a:t>
            </a:r>
            <a:r>
              <a:rPr lang="zh-TW" altLang="en-US" dirty="0"/>
              <a:t>上取得的資訊，直接放到組件上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看起來很方便阿為什麼不行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82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909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React </a:t>
            </a:r>
            <a:r>
              <a:rPr lang="zh-TW" altLang="en-US" dirty="0"/>
              <a:t>其實有針對這個問題作處理了，但因為 </a:t>
            </a:r>
            <a:r>
              <a:rPr lang="en-US" altLang="zh-TW" dirty="0"/>
              <a:t>is </a:t>
            </a:r>
            <a:r>
              <a:rPr lang="zh-TW" altLang="en-US" dirty="0"/>
              <a:t>的屬性，讓這個漏洞浮現出來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873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DC0E6-EBBB-9B16-66EC-EE482E0CF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BA8F460-CC71-250A-66B7-3B6B1715A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A6D04C7-2F88-5846-85FD-5D33E3A19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9584B-FA2B-D748-DA7B-39B850AF2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47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808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冷知識 </a:t>
            </a:r>
            <a:r>
              <a:rPr lang="en-US" altLang="zh-TW" dirty="0"/>
              <a:t>+</a:t>
            </a:r>
            <a:r>
              <a:rPr lang="zh-TW" altLang="en-US" dirty="0"/>
              <a:t> 攻擊手法 </a:t>
            </a:r>
            <a:r>
              <a:rPr lang="en-US" altLang="zh-TW" dirty="0"/>
              <a:t>-&gt; </a:t>
            </a:r>
            <a:r>
              <a:rPr lang="zh-TW" altLang="en-US" dirty="0"/>
              <a:t>案例圖 </a:t>
            </a:r>
            <a:r>
              <a:rPr lang="en-US" altLang="zh-TW" dirty="0"/>
              <a:t>-&gt; </a:t>
            </a:r>
            <a:r>
              <a:rPr lang="zh-TW" altLang="en-US" dirty="0"/>
              <a:t>修補方案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597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510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180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307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94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109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1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解釋一下，這些程式碼在寫什麼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這是一個忘記密碼的功能情境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11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97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隱式轉換的「引爆點」</a:t>
            </a:r>
          </a:p>
          <a:p>
            <a:r>
              <a:rPr lang="zh-TW" altLang="en-US" dirty="0"/>
              <a:t>根據文件，這種攻擊或效能問題發生的具體流程如下：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資料庫定義</a:t>
            </a:r>
            <a:r>
              <a:rPr lang="zh-TW" altLang="en-US" dirty="0"/>
              <a:t>：資料庫裡的欄位型別是 </a:t>
            </a:r>
            <a:r>
              <a:rPr lang="en-US" altLang="zh-TW" dirty="0"/>
              <a:t>VARCHAR</a:t>
            </a:r>
            <a:r>
              <a:rPr lang="zh-TW" altLang="en-US" dirty="0"/>
              <a:t>（字串）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後端宣告</a:t>
            </a:r>
            <a:r>
              <a:rPr lang="zh-TW" altLang="en-US" dirty="0"/>
              <a:t>：後端程式碼（例如 </a:t>
            </a:r>
            <a:r>
              <a:rPr lang="en-US" altLang="zh-TW" dirty="0"/>
              <a:t>Node.js</a:t>
            </a:r>
            <a:r>
              <a:rPr lang="zh-TW" altLang="en-US" dirty="0"/>
              <a:t>）在下 </a:t>
            </a:r>
            <a:r>
              <a:rPr lang="en-US" altLang="zh-TW" dirty="0"/>
              <a:t>SQL </a:t>
            </a:r>
            <a:r>
              <a:rPr lang="zh-TW" altLang="en-US" dirty="0"/>
              <a:t>指令時，明確告訴資料庫：「我要傳入的是一個 </a:t>
            </a:r>
            <a:r>
              <a:rPr lang="en-US" altLang="zh-TW" dirty="0"/>
              <a:t>INT</a:t>
            </a:r>
            <a:r>
              <a:rPr lang="zh-TW" altLang="en-US" dirty="0"/>
              <a:t>（數字）」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型別霸凌 </a:t>
            </a:r>
            <a:r>
              <a:rPr lang="en-US" altLang="zh-TW" b="1" dirty="0"/>
              <a:t>(Precedence)</a:t>
            </a:r>
            <a:r>
              <a:rPr lang="zh-TW" altLang="en-US" dirty="0"/>
              <a:t>：在 </a:t>
            </a:r>
            <a:r>
              <a:rPr lang="en-US" altLang="zh-TW" dirty="0"/>
              <a:t>MSSQL </a:t>
            </a:r>
            <a:r>
              <a:rPr lang="zh-TW" altLang="en-US" dirty="0"/>
              <a:t>中，</a:t>
            </a:r>
            <a:r>
              <a:rPr lang="en-US" altLang="zh-TW" dirty="0"/>
              <a:t>INT </a:t>
            </a:r>
            <a:r>
              <a:rPr lang="zh-TW" altLang="en-US" dirty="0"/>
              <a:t>的等級比 </a:t>
            </a:r>
            <a:r>
              <a:rPr lang="en-US" altLang="zh-TW" dirty="0"/>
              <a:t>VARCHAR </a:t>
            </a:r>
            <a:r>
              <a:rPr lang="zh-TW" altLang="en-US" dirty="0"/>
              <a:t>高 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強制轉型</a:t>
            </a:r>
            <a:r>
              <a:rPr lang="zh-TW" altLang="en-US" dirty="0"/>
              <a:t>：資料庫為了配合後端傳進來的「高級」數字型別，被迫把欄位裡所有「低級」的字串資料逐一轉成數字來比對 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7890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C117-9DCC-9C27-AD82-403149D9C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FDE9721-B3D2-0D6C-D3D1-E158D2ADC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0A37E97-595F-BC57-8C35-E342D283D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解決辦法可以提到，其實這些問題，他本身語法沒有出錯，出錯的是其實是因為不了解出錯的工程師，但文件這麼多誰能看得完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如果想要杜絕因為不知道而產生的錯誤，寫測試就是最好的方法，因為你可以不用管文件寫什麼，寫好測試就可以確保你預期 </a:t>
            </a:r>
            <a:r>
              <a:rPr lang="en-US" altLang="zh-TW" dirty="0"/>
              <a:t>input </a:t>
            </a:r>
            <a:r>
              <a:rPr lang="zh-TW" altLang="en-US" dirty="0"/>
              <a:t>得到 預期的 </a:t>
            </a:r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39089-1B26-9AE0-18B8-9D9D5E56C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337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那講了這麼多種案例，其實一定還有更多我們都不知道的問題，你知道得越多，能避免的漏洞就越多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4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解釋一下，這些程式碼在寫什麼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56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解釋一下，這些程式碼在寫什麼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136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39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8F92-371C-4A89-A8ED-97C37E12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1F91419-802C-8A26-726C-7A7594A04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C72DF31-4A84-23C2-EFE5-8C7BB401D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BD0E74-5574-7770-2993-BA1688414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70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 **修補**：將敏感欄位改為 </a:t>
            </a:r>
            <a:r>
              <a:rPr lang="en-US" altLang="zh-TW" dirty="0"/>
              <a:t>`utf8mb4_bin` (Binary Collation)</a:t>
            </a:r>
            <a:r>
              <a:rPr lang="zh-TW" altLang="en-US" dirty="0"/>
              <a:t>，或在程式碼端進行二次驗證。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utf8mb4_bin</a:t>
            </a:r>
          </a:p>
          <a:p>
            <a:endParaRPr lang="en-US" altLang="zh-TW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用於敏感資料的好處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避免錯誤比對問題：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某些敏感資料（如密碼、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、序號）需要完全一致的比對。「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utf8mb4_bin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」可確保資料比對時，大小寫與所有細節都需完全匹配，否則視為不同。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支援所有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Unicode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字元：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Emoji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、亞洲文字和特殊符號，不會因字符不支援發生錯誤。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提高精準度與安全性：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防止因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（例如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ci, ai: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不分大小寫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不分重音）導致本應不同的資料被錯誤判定為一致。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小結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將敏感資料的資料欄位設為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utf8mb4_bin 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可以強制比對時按照每個字元的二進位值完全一致，減少因排序規則模糊導致的誤判或錯誤比對風險，是更安全、精確的做法。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56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AF14F9-D443-4F12-9D05-844AFE799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549932" y="424512"/>
            <a:ext cx="11485283" cy="649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1325" y="1614326"/>
            <a:ext cx="13423889" cy="5683588"/>
          </a:xfrm>
        </p:spPr>
        <p:txBody>
          <a:bodyPr/>
          <a:lstStyle>
            <a:lvl1pPr marL="0" indent="182880">
              <a:buNone/>
              <a:defRPr sz="336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548640" marR="0" lvl="0" indent="-365760" algn="l" defTabSz="10972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pic>
        <p:nvPicPr>
          <p:cNvPr id="24" name="圖片 23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D2CB05CF-CA10-4DEF-8579-81E1BFBBC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89" y="413596"/>
            <a:ext cx="1777262" cy="649385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marL="182880" indent="0"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</p:spTree>
    <p:extLst>
      <p:ext uri="{BB962C8B-B14F-4D97-AF65-F5344CB8AC3E}">
        <p14:creationId xmlns:p14="http://schemas.microsoft.com/office/powerpoint/2010/main" val="325579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64561" y="-9394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875020" y="5439669"/>
            <a:ext cx="835811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5020" y="7096703"/>
            <a:ext cx="835811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291134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30907" y="-8251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943600" y="5439669"/>
            <a:ext cx="828953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7096703"/>
            <a:ext cx="828953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938064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30907" y="-8251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943600" y="5439669"/>
            <a:ext cx="828953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7096703"/>
            <a:ext cx="828953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840533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7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255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58693" t="-441" r="-2535" b="441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302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44554" t="150" r="-16674" b="-150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8749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90" y="1595710"/>
            <a:ext cx="10088255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90" y="3270161"/>
            <a:ext cx="9254039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9" name="圖片 8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7C007951-4E5C-4A23-A1AD-4E1E0E8D54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AF14F9-D443-4F12-9D05-844AFE799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549932" y="424512"/>
            <a:ext cx="11485283" cy="649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1325" y="1614326"/>
            <a:ext cx="13423889" cy="5683588"/>
          </a:xfrm>
        </p:spPr>
        <p:txBody>
          <a:bodyPr/>
          <a:lstStyle>
            <a:lvl1pPr marL="0" indent="182880">
              <a:buNone/>
              <a:defRPr sz="336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548640" marR="0" lvl="0" indent="-365760" algn="l" defTabSz="10972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pic>
        <p:nvPicPr>
          <p:cNvPr id="24" name="圖片 23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D2CB05CF-CA10-4DEF-8579-81E1BFBBC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89" y="413596"/>
            <a:ext cx="1777262" cy="649385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marL="182880" indent="0"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</p:spTree>
    <p:extLst>
      <p:ext uri="{BB962C8B-B14F-4D97-AF65-F5344CB8AC3E}">
        <p14:creationId xmlns:p14="http://schemas.microsoft.com/office/powerpoint/2010/main" val="758261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6" name="文字版面配置區 9">
            <a:extLst>
              <a:ext uri="{FF2B5EF4-FFF2-40B4-BE49-F238E27FC236}">
                <a16:creationId xmlns:a16="http://schemas.microsoft.com/office/drawing/2014/main" id="{693DDF2D-D26D-41A0-A88C-E772C2F6E3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9213" y="1671133"/>
            <a:ext cx="4742490" cy="875758"/>
          </a:xfr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18" name="文字版面配置區 9">
            <a:extLst>
              <a:ext uri="{FF2B5EF4-FFF2-40B4-BE49-F238E27FC236}">
                <a16:creationId xmlns:a16="http://schemas.microsoft.com/office/drawing/2014/main" id="{478AD34E-217F-494D-AD93-3723DDDBA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9213" y="2494469"/>
            <a:ext cx="4742490" cy="875758"/>
          </a:xfrm>
        </p:spPr>
        <p:txBody>
          <a:bodyPr/>
          <a:lstStyle>
            <a:lvl1pPr marL="0" indent="0" algn="r">
              <a:buNone/>
              <a:defRPr sz="2880" b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1669001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文字版面配置區 9">
            <a:extLst>
              <a:ext uri="{FF2B5EF4-FFF2-40B4-BE49-F238E27FC236}">
                <a16:creationId xmlns:a16="http://schemas.microsoft.com/office/drawing/2014/main" id="{5951C22D-0F7D-4728-9195-66A2772025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2093" y="1854013"/>
            <a:ext cx="4742490" cy="875758"/>
          </a:xfrm>
        </p:spPr>
        <p:txBody>
          <a:bodyPr/>
          <a:lstStyle>
            <a:lvl1pPr marL="0" indent="0" algn="r">
              <a:buNone/>
              <a:defRPr sz="5400" b="1">
                <a:solidFill>
                  <a:srgbClr val="3476BE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6" name="文字版面配置區 9">
            <a:extLst>
              <a:ext uri="{FF2B5EF4-FFF2-40B4-BE49-F238E27FC236}">
                <a16:creationId xmlns:a16="http://schemas.microsoft.com/office/drawing/2014/main" id="{F360C099-381B-4767-A85F-A0A1089D9D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82093" y="2677349"/>
            <a:ext cx="4742490" cy="875758"/>
          </a:xfrm>
        </p:spPr>
        <p:txBody>
          <a:bodyPr/>
          <a:lstStyle>
            <a:lvl1pPr marL="0" indent="0" algn="r">
              <a:buNone/>
              <a:defRPr sz="2880" b="0">
                <a:solidFill>
                  <a:srgbClr val="3476BE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185914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1"/>
            <a:ext cx="13632960" cy="167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2CD630-6B93-8E63-C4E5-A60595745AE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6200" y="7970520"/>
            <a:ext cx="1064896" cy="18466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***GLT 一般***</a:t>
            </a:r>
          </a:p>
        </p:txBody>
      </p:sp>
    </p:spTree>
    <p:extLst>
      <p:ext uri="{BB962C8B-B14F-4D97-AF65-F5344CB8AC3E}">
        <p14:creationId xmlns:p14="http://schemas.microsoft.com/office/powerpoint/2010/main" val="9630194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3476BE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3476BE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605">
          <p15:clr>
            <a:srgbClr val="EA4335"/>
          </p15:clr>
        </p15:guide>
        <p15:guide id="2" orient="horz" pos="453">
          <p15:clr>
            <a:srgbClr val="EA4335"/>
          </p15:clr>
        </p15:guide>
        <p15:guide id="3" pos="7075">
          <p15:clr>
            <a:srgbClr val="EA4335"/>
          </p15:clr>
        </p15:guide>
        <p15:guide id="4" orient="horz" pos="38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22.png"/><Relationship Id="rId4" Type="http://schemas.openxmlformats.org/officeDocument/2006/relationships/image" Target="../media/image32.pn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5281D462-0BB7-43DF-BC2C-EEFB0D05173D}"/>
              </a:ext>
            </a:extLst>
          </p:cNvPr>
          <p:cNvGrpSpPr/>
          <p:nvPr/>
        </p:nvGrpSpPr>
        <p:grpSpPr>
          <a:xfrm>
            <a:off x="-4333" y="0"/>
            <a:ext cx="14634733" cy="8526700"/>
            <a:chOff x="-3611" y="0"/>
            <a:chExt cx="12195611" cy="7105583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8FA4B52-A618-4567-945C-79226DCA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02334"/>
              <a:ext cx="12192000" cy="6503249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377CFCB1-242A-4445-B03D-59A648F2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8"/>
            <a:stretch/>
          </p:blipFill>
          <p:spPr>
            <a:xfrm>
              <a:off x="-3170" y="0"/>
              <a:ext cx="12192000" cy="6439097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2A73158-AE91-46BF-9DD1-2975454D5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108" r="73129" b="15598"/>
            <a:stretch/>
          </p:blipFill>
          <p:spPr>
            <a:xfrm>
              <a:off x="-3611" y="5836828"/>
              <a:ext cx="3276141" cy="60227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EF8A7A-0B9D-4ADB-AF30-7CEC8A2C593C}"/>
              </a:ext>
            </a:extLst>
          </p:cNvPr>
          <p:cNvSpPr txBox="1"/>
          <p:nvPr/>
        </p:nvSpPr>
        <p:spPr>
          <a:xfrm>
            <a:off x="678427" y="4331022"/>
            <a:ext cx="5306261" cy="2642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漏洞的三大來源</a:t>
            </a:r>
            <a:endParaRPr lang="en-US" altLang="zh-TW" sz="384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開發時常忽略的漏洞</a:t>
            </a:r>
            <a:endParaRPr lang="en-US" altLang="zh-TW" sz="384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TW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MSSQL</a:t>
            </a:r>
            <a:r>
              <a:rPr lang="zh-TW" altLang="en-US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常見問題</a:t>
            </a:r>
          </a:p>
        </p:txBody>
      </p:sp>
    </p:spTree>
    <p:extLst>
      <p:ext uri="{BB962C8B-B14F-4D97-AF65-F5344CB8AC3E}">
        <p14:creationId xmlns:p14="http://schemas.microsoft.com/office/powerpoint/2010/main" val="4157236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FBA3C-B33F-34BF-3069-639B1D9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941EBE-BA82-B3C6-70F7-4103AB775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622E0-CF04-8DC8-9BC4-302BB6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EB76F5-DC55-B7C6-8D4C-C041C93B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396386"/>
            <a:ext cx="13094208" cy="6200521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FFA15-C635-9718-CEBF-3EBADC1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144" y="7183403"/>
            <a:ext cx="1324160" cy="4001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359F83-6C0F-4B50-BE35-7CC8C6001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315" y="4971063"/>
            <a:ext cx="1184985" cy="3667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ABE2A3F-4D4C-44E8-9C2C-08B843EC67AC}"/>
              </a:ext>
            </a:extLst>
          </p:cNvPr>
          <p:cNvSpPr txBox="1"/>
          <p:nvPr/>
        </p:nvSpPr>
        <p:spPr>
          <a:xfrm>
            <a:off x="3478455" y="497443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latin typeface="Cascadia Code" panose="020B0609020000020004" pitchFamily="49" charset="0"/>
                <a:ea typeface="Cambria" panose="02040503050406030204" pitchFamily="18" charset="0"/>
                <a:cs typeface="Cascadia Code" panose="020B0609020000020004" pitchFamily="49" charset="0"/>
              </a:rPr>
              <a:t>user.email</a:t>
            </a:r>
            <a:endParaRPr lang="en-US" altLang="zh-TW" b="1" dirty="0">
              <a:latin typeface="Cascadia Code" panose="020B0609020000020004" pitchFamily="49" charset="0"/>
              <a:ea typeface="Cambria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B211AA2-2749-4A65-B948-1A46A642D3D5}"/>
              </a:ext>
            </a:extLst>
          </p:cNvPr>
          <p:cNvSpPr/>
          <p:nvPr/>
        </p:nvSpPr>
        <p:spPr>
          <a:xfrm>
            <a:off x="3478455" y="4958717"/>
            <a:ext cx="1531188" cy="385045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659A06B-4031-4095-BE99-BEB178390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758" y="6688034"/>
            <a:ext cx="6042952" cy="79829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497036E-AE0D-4C43-B359-35FDF103BCEB}"/>
              </a:ext>
            </a:extLst>
          </p:cNvPr>
          <p:cNvSpPr/>
          <p:nvPr/>
        </p:nvSpPr>
        <p:spPr>
          <a:xfrm>
            <a:off x="3212262" y="3751273"/>
            <a:ext cx="685368" cy="385045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50AB02E-6285-487E-8567-A5CFECB037F6}"/>
              </a:ext>
            </a:extLst>
          </p:cNvPr>
          <p:cNvCxnSpPr>
            <a:cxnSpLocks/>
          </p:cNvCxnSpPr>
          <p:nvPr/>
        </p:nvCxnSpPr>
        <p:spPr>
          <a:xfrm>
            <a:off x="4042119" y="4015746"/>
            <a:ext cx="403860" cy="82072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4659717-5688-473B-B42F-7C20E79391DB}"/>
              </a:ext>
            </a:extLst>
          </p:cNvPr>
          <p:cNvSpPr txBox="1"/>
          <p:nvPr/>
        </p:nvSpPr>
        <p:spPr>
          <a:xfrm>
            <a:off x="4244049" y="4054632"/>
            <a:ext cx="3504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寄送到資料庫內找到的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email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23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bg1"/>
              </a:buClr>
              <a:buSzPct val="80000"/>
            </a:pPr>
            <a:r>
              <a:rPr lang="zh-TW" altLang="en-US" sz="3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開發時常忽略的漏洞</a:t>
            </a:r>
            <a:endParaRPr lang="en-US" altLang="zh-TW" sz="3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2C9D3B2-AD6E-422F-9E3F-728A1B6893A8}"/>
              </a:ext>
            </a:extLst>
          </p:cNvPr>
          <p:cNvSpPr txBox="1"/>
          <p:nvPr/>
        </p:nvSpPr>
        <p:spPr>
          <a:xfrm>
            <a:off x="800099" y="1426901"/>
            <a:ext cx="9097362" cy="364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lang="zh-TW" altLang="en-US" sz="4000" dirty="0">
                <a:solidFill>
                  <a:srgbClr val="F2F2F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4000" dirty="0">
                <a:solidFill>
                  <a:srgbClr val="F2F2F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4000" dirty="0">
                <a:solidFill>
                  <a:srgbClr val="F2F2F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</a:t>
            </a:r>
            <a:endParaRPr lang="en-US" altLang="zh-TW" sz="4000" dirty="0">
              <a:solidFill>
                <a:srgbClr val="F2F2F2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你的字串正在被「取代」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Clean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不代表乾淨，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Join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不保證安全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絕對不要把使用者的輸入照單全收</a:t>
            </a:r>
            <a:endParaRPr kumimoji="0" lang="zh-TW" altLang="en-US" sz="384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75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908A1-F0D9-08FF-F54D-91F1C021D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6E775C3-4157-53C7-8560-25B923CE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" y="1378428"/>
            <a:ext cx="13142976" cy="6289119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FA3EA7D-79AE-7BE2-81A9-8BFF40C46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15D65A-369E-9F59-184A-AD73D0B0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6DF7186-4F10-EBDC-5EAA-97038F68D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2" y="1378428"/>
            <a:ext cx="1255376" cy="56205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14A1FE-13E0-CE5D-BD81-1AC2B8661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1312" y="6851172"/>
            <a:ext cx="125537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5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63155-3B4A-81D1-1C69-6A83FEFD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934A93D-EE71-8188-520A-E87674795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A449D-94D2-074B-BE14-49C65AC7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E2B8C33-DBDF-F73D-19F3-16B1215AF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" y="1371494"/>
            <a:ext cx="12329160" cy="64793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DB891B-3EAB-4FC8-84BF-B5A4F2A28852}"/>
              </a:ext>
            </a:extLst>
          </p:cNvPr>
          <p:cNvSpPr/>
          <p:nvPr/>
        </p:nvSpPr>
        <p:spPr>
          <a:xfrm>
            <a:off x="1372032" y="3454093"/>
            <a:ext cx="1485468" cy="4249727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04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9446B-1911-A058-79BF-F016BB716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8A2CA53-B825-111F-88DF-35B5CD7BC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5906A4-AFFC-5836-E6B0-0728D6D8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9F6F606-448D-A1F8-B75B-143358821A31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1AEC5F9-EEB6-ECA9-6764-9F26E0282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97" y="2013466"/>
            <a:ext cx="11869806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2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534FE5-953B-53C7-8AC4-A2F0B80D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1F18787-C18A-00E0-E8FD-A263F4F8C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CDB1EC-9383-257A-F673-25EC8746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EB0CA32-7EA0-01FD-73C8-5E910C79C370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D77EF70-B17A-AA54-16B7-4CF0BBE54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86" y="1891559"/>
            <a:ext cx="1202222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5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38829-6A6A-3CF7-4889-5E2701F5D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7A74A04-B77D-6CB1-B8C1-8E2C376FA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CEA63C-6664-5CCA-BBF2-DEA38BFA6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87F96BB-7FA4-21D7-7957-B459FDB21A41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E217AC-346E-04B4-1CEE-08F3903E6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87" y="1504585"/>
            <a:ext cx="1207938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89CA5-B7FC-D80F-1E0D-EDF23BB7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7FBBB96-FD6D-051C-3AF9-17265898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6180D4-FFCE-EC54-59DA-D71303C6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C9AD7C4-2FF3-0F99-0886-873EEF63E3F8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BF924-1772-C02B-8D37-10BC3DCA9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85" y="1152111"/>
            <a:ext cx="12746229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64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77992-0B99-849B-CDFC-814E886A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C05FD7-B5D8-C26F-53A0-67CC2B36A7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096083-AF1D-8E9C-2A20-3C9AC73D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03B774-2269-7689-C874-B4C1DD35D58E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0AA11B-2501-26E0-73FB-E8E3D5BF3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060" y="1456721"/>
            <a:ext cx="11860280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3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031AA-E668-AB58-943A-281D563F3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492EC91-FDC6-E19F-24FB-2D1EBD503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96F641-D49E-4D7D-D497-16D9E089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963AED-167D-313D-FE64-46B8CC39F9F5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CE48AB-5D97-1F18-6FE2-361E78624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12" y="1503752"/>
            <a:ext cx="12727176" cy="3515216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388CB49-1019-4F8B-8F3F-4D4167452595}"/>
              </a:ext>
            </a:extLst>
          </p:cNvPr>
          <p:cNvCxnSpPr>
            <a:cxnSpLocks/>
          </p:cNvCxnSpPr>
          <p:nvPr/>
        </p:nvCxnSpPr>
        <p:spPr>
          <a:xfrm flipH="1">
            <a:off x="7509510" y="3048000"/>
            <a:ext cx="443973" cy="106680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26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漏洞的三種來源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55E2615-72E9-FA61-DF72-978670E982C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0099" y="1379389"/>
            <a:ext cx="13041631" cy="582151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EE44D17-EC55-F142-73A8-161CE5E06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6793" y="6715923"/>
            <a:ext cx="1324160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E5FBC-6D3C-6C9C-F606-6F30CB99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DA6F824-2B3E-17A8-76A3-EF5A544E5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B290A8-3E22-5E86-B91F-B8D45828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BF61E6A-B2BD-28DB-9CD8-E6A00A482BC5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858F8D-ECD0-D3BC-6503-8FE2A6C3F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01" y="1375136"/>
            <a:ext cx="12879597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3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35A1-3CBE-9507-9C30-57A2D9C7D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5888F0B-EA4A-5825-F215-E35DCEDD4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F5B102-188A-27DA-818D-46615F7C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BBA929-03D0-756D-8C51-789014CA85AD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5E8C64-9222-1C26-F8F4-C9C6CB3B8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00" y="1232788"/>
            <a:ext cx="13784599" cy="6096851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4B0FDED-5CE6-484B-8C1C-5566370D4A44}"/>
              </a:ext>
            </a:extLst>
          </p:cNvPr>
          <p:cNvCxnSpPr>
            <a:cxnSpLocks/>
          </p:cNvCxnSpPr>
          <p:nvPr/>
        </p:nvCxnSpPr>
        <p:spPr>
          <a:xfrm>
            <a:off x="5381733" y="2958465"/>
            <a:ext cx="630447" cy="386792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F3B7905-02FD-4D6F-989B-E77B68A10815}"/>
              </a:ext>
            </a:extLst>
          </p:cNvPr>
          <p:cNvCxnSpPr>
            <a:cxnSpLocks/>
          </p:cNvCxnSpPr>
          <p:nvPr/>
        </p:nvCxnSpPr>
        <p:spPr>
          <a:xfrm>
            <a:off x="5771251" y="6297930"/>
            <a:ext cx="4023365" cy="36957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47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49D2F-2522-CE7D-5282-450BC9490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24E2BD5-8460-CACE-B6A0-DDD1DEB61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631142-D17A-C43A-9C9A-45E447AD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3CB629-5545-1360-82AC-43EE710A622B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9AF2938-2D81-196B-662A-E7F1DD5D61C2}"/>
              </a:ext>
            </a:extLst>
          </p:cNvPr>
          <p:cNvSpPr txBox="1">
            <a:spLocks/>
          </p:cNvSpPr>
          <p:nvPr/>
        </p:nvSpPr>
        <p:spPr>
          <a:xfrm>
            <a:off x="519118" y="1290688"/>
            <a:ext cx="13592163" cy="10400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51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4320" b="1" i="0" u="none" strike="noStrike" cap="none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6091555" algn="l" defTabSz="914400">
              <a:spcBef>
                <a:spcPts val="130"/>
              </a:spcBef>
              <a:tabLst>
                <a:tab pos="10300335" algn="l"/>
              </a:tabLst>
            </a:pPr>
            <a:r>
              <a:rPr lang="en-US" sz="3200" b="0" kern="0" spc="-25" dirty="0">
                <a:solidFill>
                  <a:srgbClr val="00A2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$`</a:t>
            </a:r>
            <a:r>
              <a:rPr lang="en-US" sz="3200" b="0" kern="0" dirty="0">
                <a:solidFill>
                  <a:srgbClr val="00A2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	</a:t>
            </a:r>
            <a:r>
              <a:rPr lang="en-US" sz="3200" b="0" kern="0" spc="-25" dirty="0">
                <a:solidFill>
                  <a:srgbClr val="FF644E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$'</a:t>
            </a:r>
            <a:endParaRPr lang="en-US" sz="3200" b="0" kern="0" dirty="0"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</a:endParaRPr>
          </a:p>
          <a:p>
            <a:pPr marL="12700" algn="l" defTabSz="914400">
              <a:spcBef>
                <a:spcPts val="225"/>
              </a:spcBef>
            </a:pPr>
            <a:r>
              <a:rPr lang="en-US" sz="3200" b="0" kern="0" dirty="0">
                <a:solidFill>
                  <a:srgbClr val="EF5FA7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const</a:t>
            </a:r>
            <a:r>
              <a:rPr lang="en-US" sz="3200" b="0" kern="0" spc="15" dirty="0">
                <a:solidFill>
                  <a:srgbClr val="EF5FA7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 </a:t>
            </a:r>
            <a:r>
              <a:rPr lang="en-US" sz="3200" b="0" kern="0" dirty="0" err="1">
                <a:solidFill>
                  <a:srgbClr val="FFFF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tmpl</a:t>
            </a:r>
            <a:r>
              <a:rPr lang="en-US" sz="3200" b="0" kern="0" spc="15" dirty="0">
                <a:solidFill>
                  <a:srgbClr val="FFFF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 </a:t>
            </a:r>
            <a:r>
              <a:rPr lang="en-US" sz="3200" b="0" kern="0" dirty="0">
                <a:solidFill>
                  <a:srgbClr val="FFFF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=</a:t>
            </a:r>
            <a:r>
              <a:rPr lang="en-US" sz="3200" b="0" kern="0" spc="15" dirty="0">
                <a:solidFill>
                  <a:srgbClr val="FFFF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 </a:t>
            </a:r>
            <a:r>
              <a:rPr lang="en-US" altLang="zh-TW" sz="3200" b="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zh-TW" sz="3200" b="0" kern="0" spc="-10" dirty="0">
                <a:solidFill>
                  <a:srgbClr val="00A2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&lt;button value=</a:t>
            </a:r>
            <a:r>
              <a:rPr lang="en-US" altLang="zh-TW" sz="3200" b="0" kern="0" spc="-10" dirty="0">
                <a:solidFill>
                  <a:srgbClr val="00A2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3200" b="0" kern="0" spc="-10" dirty="0">
                <a:solidFill>
                  <a:srgbClr val="F8BA00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{{value}}</a:t>
            </a:r>
            <a:r>
              <a:rPr lang="en-US" altLang="zh-TW" sz="3200" b="0" kern="0" spc="-10" dirty="0">
                <a:solidFill>
                  <a:srgbClr val="FF644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3200" b="0" kern="0" spc="-10" dirty="0">
                <a:solidFill>
                  <a:srgbClr val="FF644E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&gt;click&lt;/button&gt;</a:t>
            </a:r>
            <a:r>
              <a:rPr lang="en-US" sz="3200" b="0" kern="0" spc="-10" dirty="0">
                <a:solidFill>
                  <a:srgbClr val="FFFFFF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'</a:t>
            </a:r>
            <a:endParaRPr lang="en-US" sz="3200" b="0" kern="0" dirty="0"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299B78A-5CF7-2492-5985-E4F059E2CC09}"/>
              </a:ext>
            </a:extLst>
          </p:cNvPr>
          <p:cNvSpPr txBox="1"/>
          <p:nvPr/>
        </p:nvSpPr>
        <p:spPr>
          <a:xfrm>
            <a:off x="596277" y="3116085"/>
            <a:ext cx="9172563" cy="35573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spc="-10" dirty="0" err="1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tmpl.</a:t>
            </a:r>
            <a:r>
              <a:rPr sz="3200" spc="-10" dirty="0" err="1">
                <a:solidFill>
                  <a:srgbClr val="16E7C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replace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r>
              <a:rPr lang="en-US"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{value}</a:t>
            </a:r>
            <a:r>
              <a:rPr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","</a:t>
            </a:r>
            <a:r>
              <a:rPr lang="en-US" altLang="zh-TW" sz="3200" spc="-10" dirty="0">
                <a:solidFill>
                  <a:srgbClr val="00A2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$`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  <a:endParaRPr lang="en-US" sz="3200" spc="-10" dirty="0">
              <a:solidFill>
                <a:srgbClr val="FFFF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endParaRPr lang="en-US" sz="3200" kern="0" spc="-25" dirty="0">
              <a:solidFill>
                <a:srgbClr val="00A2FF"/>
              </a:solidFill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  <a:sym typeface="Nunito San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endParaRPr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28575">
              <a:lnSpc>
                <a:spcPct val="100000"/>
              </a:lnSpc>
              <a:spcBef>
                <a:spcPts val="4060"/>
              </a:spcBef>
            </a:pPr>
            <a:endParaRPr lang="en-US" sz="3200" spc="-10" dirty="0">
              <a:solidFill>
                <a:srgbClr val="FFFF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28575">
              <a:lnSpc>
                <a:spcPct val="100000"/>
              </a:lnSpc>
              <a:spcBef>
                <a:spcPts val="4060"/>
              </a:spcBef>
            </a:pPr>
            <a:r>
              <a:rPr sz="3200" spc="-10" dirty="0" err="1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tmpl.</a:t>
            </a:r>
            <a:r>
              <a:rPr sz="3200" spc="-10" dirty="0" err="1">
                <a:solidFill>
                  <a:srgbClr val="16E7C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replace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r>
              <a:rPr lang="en-US"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{value}</a:t>
            </a:r>
            <a:r>
              <a:rPr sz="320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",</a:t>
            </a:r>
            <a:r>
              <a:rPr lang="en-US"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 =&gt; 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sz="3200" spc="-10" dirty="0">
                <a:solidFill>
                  <a:srgbClr val="00A2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$`</a:t>
            </a:r>
            <a:r>
              <a:rPr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  <a:endParaRPr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12ADE269-A2D3-6A3A-80B6-C653A8BAF97B}"/>
              </a:ext>
            </a:extLst>
          </p:cNvPr>
          <p:cNvGrpSpPr/>
          <p:nvPr/>
        </p:nvGrpSpPr>
        <p:grpSpPr>
          <a:xfrm>
            <a:off x="679988" y="4101286"/>
            <a:ext cx="1898650" cy="327025"/>
            <a:chOff x="10715516" y="4783143"/>
            <a:chExt cx="1898650" cy="32702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C0B0D82-3307-99E9-6759-E50A4A8C22F2}"/>
                </a:ext>
              </a:extLst>
            </p:cNvPr>
            <p:cNvSpPr/>
            <p:nvPr/>
          </p:nvSpPr>
          <p:spPr>
            <a:xfrm>
              <a:off x="10715516" y="4946489"/>
              <a:ext cx="1614170" cy="0"/>
            </a:xfrm>
            <a:custGeom>
              <a:avLst/>
              <a:gdLst/>
              <a:ahLst/>
              <a:cxnLst/>
              <a:rect l="l" t="t" r="r" b="b"/>
              <a:pathLst>
                <a:path w="1614170">
                  <a:moveTo>
                    <a:pt x="0" y="0"/>
                  </a:moveTo>
                  <a:lnTo>
                    <a:pt x="1571907" y="0"/>
                  </a:lnTo>
                  <a:lnTo>
                    <a:pt x="1613790" y="0"/>
                  </a:lnTo>
                </a:path>
              </a:pathLst>
            </a:custGeom>
            <a:ln w="83767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99F63799-7611-499D-C3BE-33F9DC17A189}"/>
                </a:ext>
              </a:extLst>
            </p:cNvPr>
            <p:cNvSpPr/>
            <p:nvPr/>
          </p:nvSpPr>
          <p:spPr>
            <a:xfrm>
              <a:off x="12287426" y="478314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4">
            <a:extLst>
              <a:ext uri="{FF2B5EF4-FFF2-40B4-BE49-F238E27FC236}">
                <a16:creationId xmlns:a16="http://schemas.microsoft.com/office/drawing/2014/main" id="{5239B8AB-97B0-CD4D-790D-AE84625CE7C1}"/>
              </a:ext>
            </a:extLst>
          </p:cNvPr>
          <p:cNvGrpSpPr/>
          <p:nvPr/>
        </p:nvGrpSpPr>
        <p:grpSpPr>
          <a:xfrm>
            <a:off x="596277" y="7186293"/>
            <a:ext cx="1898650" cy="327025"/>
            <a:chOff x="10715516" y="4783143"/>
            <a:chExt cx="1898650" cy="327025"/>
          </a:xfrm>
        </p:grpSpPr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E6566D3-5E51-6D41-88AE-4C8679C403B8}"/>
                </a:ext>
              </a:extLst>
            </p:cNvPr>
            <p:cNvSpPr/>
            <p:nvPr/>
          </p:nvSpPr>
          <p:spPr>
            <a:xfrm>
              <a:off x="10715516" y="4946489"/>
              <a:ext cx="1614170" cy="0"/>
            </a:xfrm>
            <a:custGeom>
              <a:avLst/>
              <a:gdLst/>
              <a:ahLst/>
              <a:cxnLst/>
              <a:rect l="l" t="t" r="r" b="b"/>
              <a:pathLst>
                <a:path w="1614170">
                  <a:moveTo>
                    <a:pt x="0" y="0"/>
                  </a:moveTo>
                  <a:lnTo>
                    <a:pt x="1571907" y="0"/>
                  </a:lnTo>
                  <a:lnTo>
                    <a:pt x="1613790" y="0"/>
                  </a:lnTo>
                </a:path>
              </a:pathLst>
            </a:custGeom>
            <a:ln w="83767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72190317-1411-7DEE-2EBD-62D4754E4804}"/>
                </a:ext>
              </a:extLst>
            </p:cNvPr>
            <p:cNvSpPr/>
            <p:nvPr/>
          </p:nvSpPr>
          <p:spPr>
            <a:xfrm>
              <a:off x="12287426" y="478314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FB8C23C-74DE-9078-5DB9-AAD530F827A0}"/>
              </a:ext>
            </a:extLst>
          </p:cNvPr>
          <p:cNvSpPr txBox="1"/>
          <p:nvPr/>
        </p:nvSpPr>
        <p:spPr>
          <a:xfrm>
            <a:off x="2642297" y="4025280"/>
            <a:ext cx="11972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zh-TW" sz="3200" kern="0" spc="-10" dirty="0">
                <a:solidFill>
                  <a:srgbClr val="00A2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&lt;button value="</a:t>
            </a:r>
            <a:r>
              <a:rPr lang="en-US" altLang="zh-TW" sz="3200" kern="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&lt;button value="</a:t>
            </a:r>
            <a:r>
              <a:rPr lang="en-US" altLang="zh-TW" sz="3200" kern="0" spc="-10" dirty="0">
                <a:solidFill>
                  <a:srgbClr val="FF644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"&gt;click&lt;/button&gt;</a:t>
            </a:r>
            <a:r>
              <a:rPr lang="en-US" altLang="zh-TW" sz="3200" kern="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zh-TW" alt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2B40745-5301-F34F-268D-28C5CE5D76AA}"/>
              </a:ext>
            </a:extLst>
          </p:cNvPr>
          <p:cNvSpPr txBox="1"/>
          <p:nvPr/>
        </p:nvSpPr>
        <p:spPr>
          <a:xfrm>
            <a:off x="2549932" y="7022329"/>
            <a:ext cx="8781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altLang="zh-TW" sz="3200" kern="0" spc="-10" dirty="0">
                <a:solidFill>
                  <a:srgbClr val="00A2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&lt;button value="</a:t>
            </a:r>
            <a:r>
              <a:rPr lang="en-US" altLang="zh-TW" sz="3200" kern="0" spc="-10" dirty="0">
                <a:solidFill>
                  <a:srgbClr val="F8BA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$`</a:t>
            </a:r>
            <a:r>
              <a:rPr lang="en-US" altLang="zh-TW" sz="3200" kern="0" spc="-10" dirty="0">
                <a:solidFill>
                  <a:srgbClr val="FF644E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"&gt;click&lt;/button&gt;</a:t>
            </a:r>
            <a:r>
              <a:rPr lang="en-US" altLang="zh-TW" sz="3200" kern="0" spc="-10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zh-TW" altLang="en-US" sz="3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71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49D2F-2522-CE7D-5282-450BC9490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24E2BD5-8460-CACE-B6A0-DDD1DEB61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631142-D17A-C43A-9C9A-45E447AD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3CB629-5545-1360-82AC-43EE710A622B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9AF2938-2D81-196B-662A-E7F1DD5D61C2}"/>
              </a:ext>
            </a:extLst>
          </p:cNvPr>
          <p:cNvSpPr txBox="1">
            <a:spLocks/>
          </p:cNvSpPr>
          <p:nvPr/>
        </p:nvSpPr>
        <p:spPr>
          <a:xfrm>
            <a:off x="519118" y="1290688"/>
            <a:ext cx="13592163" cy="10400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51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4320" b="1" i="0" u="none" strike="noStrike" cap="none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6091555" marR="0" lvl="0" indent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>
                <a:srgbClr val="3476BE"/>
              </a:buClr>
              <a:buSzPts val="1800"/>
              <a:buFont typeface="Nunito Sans"/>
              <a:buNone/>
              <a:tabLst>
                <a:tab pos="10300335" algn="l"/>
              </a:tabLst>
              <a:defRPr/>
            </a:pPr>
            <a:r>
              <a:rPr kumimoji="0" lang="en-US" sz="3200" b="0" i="0" u="none" strike="noStrike" kern="0" cap="none" spc="-25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$`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	</a:t>
            </a:r>
            <a:r>
              <a:rPr kumimoji="0" lang="en-US" sz="3200" b="0" i="0" u="none" strike="noStrike" kern="0" cap="none" spc="-25" normalizeH="0" baseline="0" noProof="0" dirty="0">
                <a:ln>
                  <a:noFill/>
                </a:ln>
                <a:solidFill>
                  <a:srgbClr val="FF644E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$'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  <a:sym typeface="Nunito San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3476BE"/>
              </a:buClr>
              <a:buSzPts val="1800"/>
              <a:buFont typeface="Nunito Sans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EF5FA7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const</a:t>
            </a:r>
            <a:r>
              <a:rPr kumimoji="0" lang="en-US" sz="3200" b="0" i="0" u="none" strike="noStrike" kern="0" cap="none" spc="15" normalizeH="0" baseline="0" noProof="0" dirty="0">
                <a:ln>
                  <a:noFill/>
                </a:ln>
                <a:solidFill>
                  <a:srgbClr val="EF5FA7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tmpl</a:t>
            </a:r>
            <a:r>
              <a:rPr kumimoji="0" lang="en-US" sz="32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=</a:t>
            </a:r>
            <a:r>
              <a:rPr kumimoji="0" lang="en-US" sz="32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 </a:t>
            </a:r>
            <a:r>
              <a:rPr kumimoji="0" lang="en-US" altLang="zh-TW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標楷體" panose="03000509000000000000" pitchFamily="65" charset="-120"/>
                <a:cs typeface="Cascadia Code" panose="020B0609020000020004" pitchFamily="49" charset="0"/>
                <a:sym typeface="Nunito Sans"/>
              </a:rPr>
              <a:t>'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&lt;button value=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標楷體" panose="03000509000000000000" pitchFamily="65" charset="-120"/>
                <a:cs typeface="Cascadia Code" panose="020B0609020000020004" pitchFamily="49" charset="0"/>
                <a:sym typeface="Nunito Sans"/>
              </a:rPr>
              <a:t>"</a:t>
            </a:r>
            <a:r>
              <a:rPr kumimoji="0" lang="en-US" sz="3200" b="0" i="0" u="none" strike="noStrike" kern="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{{value}}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F644E"/>
                </a:solidFill>
                <a:effectLst/>
                <a:uLnTx/>
                <a:uFillTx/>
                <a:latin typeface="Cascadia Code" panose="020B0609020000020004" pitchFamily="49" charset="0"/>
                <a:ea typeface="標楷體" panose="03000509000000000000" pitchFamily="65" charset="-120"/>
                <a:cs typeface="Cascadia Code" panose="020B0609020000020004" pitchFamily="49" charset="0"/>
                <a:sym typeface="Nunito Sans"/>
              </a:rPr>
              <a:t>"</a:t>
            </a:r>
            <a:r>
              <a:rPr kumimoji="0" lang="en-US" sz="3200" b="0" i="0" u="none" strike="noStrike" kern="0" cap="none" spc="-10" normalizeH="0" baseline="0" noProof="0" dirty="0">
                <a:ln>
                  <a:noFill/>
                </a:ln>
                <a:solidFill>
                  <a:srgbClr val="FF644E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&gt;click&lt;/button&gt;</a:t>
            </a:r>
            <a:r>
              <a:rPr kumimoji="0" lang="en-US" sz="3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  <a:sym typeface="Nunito Sans"/>
              </a:rPr>
              <a:t>'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  <a:sym typeface="Nunito Sans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299B78A-5CF7-2492-5985-E4F059E2CC09}"/>
              </a:ext>
            </a:extLst>
          </p:cNvPr>
          <p:cNvSpPr txBox="1"/>
          <p:nvPr/>
        </p:nvSpPr>
        <p:spPr>
          <a:xfrm>
            <a:off x="596277" y="3116085"/>
            <a:ext cx="9172563" cy="35573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tmpl.</a:t>
            </a:r>
            <a:r>
              <a:rPr kumimoji="0" sz="3200" b="0" i="0" u="none" strike="noStrike" kern="1200" cap="none" spc="-10" normalizeH="0" baseline="0" noProof="0" dirty="0" err="1">
                <a:ln>
                  <a:noFill/>
                </a:ln>
                <a:solidFill>
                  <a:srgbClr val="16E7C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replace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("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{</a:t>
            </a:r>
            <a:r>
              <a:rPr kumimoji="0" lang="en-US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{value}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}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","</a:t>
            </a:r>
            <a:r>
              <a:rPr kumimoji="0" lang="en-US" altLang="zh-TW" sz="3200" b="0" i="0" u="none" strike="noStrike" kern="120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$`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")</a:t>
            </a:r>
            <a:endParaRPr kumimoji="0" lang="en-US" sz="3200" b="0" i="0" u="none" strike="noStrike" kern="1200" cap="none" spc="-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-25" normalizeH="0" baseline="0" noProof="0" dirty="0">
              <a:ln>
                <a:noFill/>
              </a:ln>
              <a:solidFill>
                <a:srgbClr val="00A2FF"/>
              </a:solidFill>
              <a:effectLst/>
              <a:uLnTx/>
              <a:uFillTx/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  <a:sym typeface="Nunito Sans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28575" marR="0" lvl="0" indent="0" algn="l" defTabSz="457200" rtl="0" eaLnBrk="1" fontAlgn="auto" latinLnBrk="0" hangingPunct="1">
              <a:lnSpc>
                <a:spcPct val="100000"/>
              </a:lnSpc>
              <a:spcBef>
                <a:spcPts val="4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-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28575" marR="0" lvl="0" indent="0" algn="l" defTabSz="457200" rtl="0" eaLnBrk="1" fontAlgn="auto" latinLnBrk="0" hangingPunct="1">
              <a:lnSpc>
                <a:spcPct val="100000"/>
              </a:lnSpc>
              <a:spcBef>
                <a:spcPts val="4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tmpl.</a:t>
            </a:r>
            <a:r>
              <a:rPr kumimoji="0" sz="3200" b="0" i="0" u="none" strike="noStrike" kern="1200" cap="none" spc="-10" normalizeH="0" baseline="0" noProof="0" dirty="0" err="1">
                <a:ln>
                  <a:noFill/>
                </a:ln>
                <a:solidFill>
                  <a:srgbClr val="16E7C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replace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("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{</a:t>
            </a:r>
            <a:r>
              <a:rPr kumimoji="0" lang="en-US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{value}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}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",</a:t>
            </a:r>
            <a:r>
              <a:rPr kumimoji="0" lang="en-US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() =&gt;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$`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")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12ADE269-A2D3-6A3A-80B6-C653A8BAF97B}"/>
              </a:ext>
            </a:extLst>
          </p:cNvPr>
          <p:cNvGrpSpPr/>
          <p:nvPr/>
        </p:nvGrpSpPr>
        <p:grpSpPr>
          <a:xfrm>
            <a:off x="679988" y="4101286"/>
            <a:ext cx="1898650" cy="327025"/>
            <a:chOff x="10715516" y="4783143"/>
            <a:chExt cx="1898650" cy="32702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C0B0D82-3307-99E9-6759-E50A4A8C22F2}"/>
                </a:ext>
              </a:extLst>
            </p:cNvPr>
            <p:cNvSpPr/>
            <p:nvPr/>
          </p:nvSpPr>
          <p:spPr>
            <a:xfrm>
              <a:off x="10715516" y="4946489"/>
              <a:ext cx="1614170" cy="0"/>
            </a:xfrm>
            <a:custGeom>
              <a:avLst/>
              <a:gdLst/>
              <a:ahLst/>
              <a:cxnLst/>
              <a:rect l="l" t="t" r="r" b="b"/>
              <a:pathLst>
                <a:path w="1614170">
                  <a:moveTo>
                    <a:pt x="0" y="0"/>
                  </a:moveTo>
                  <a:lnTo>
                    <a:pt x="1571907" y="0"/>
                  </a:lnTo>
                  <a:lnTo>
                    <a:pt x="1613790" y="0"/>
                  </a:lnTo>
                </a:path>
              </a:pathLst>
            </a:custGeom>
            <a:ln w="83767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3476B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99F63799-7611-499D-C3BE-33F9DC17A189}"/>
                </a:ext>
              </a:extLst>
            </p:cNvPr>
            <p:cNvSpPr/>
            <p:nvPr/>
          </p:nvSpPr>
          <p:spPr>
            <a:xfrm>
              <a:off x="12287426" y="478314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3476B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4" name="object 4">
            <a:extLst>
              <a:ext uri="{FF2B5EF4-FFF2-40B4-BE49-F238E27FC236}">
                <a16:creationId xmlns:a16="http://schemas.microsoft.com/office/drawing/2014/main" id="{5239B8AB-97B0-CD4D-790D-AE84625CE7C1}"/>
              </a:ext>
            </a:extLst>
          </p:cNvPr>
          <p:cNvGrpSpPr/>
          <p:nvPr/>
        </p:nvGrpSpPr>
        <p:grpSpPr>
          <a:xfrm>
            <a:off x="596277" y="7186293"/>
            <a:ext cx="1898650" cy="327025"/>
            <a:chOff x="10715516" y="4783143"/>
            <a:chExt cx="1898650" cy="327025"/>
          </a:xfrm>
        </p:grpSpPr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E6566D3-5E51-6D41-88AE-4C8679C403B8}"/>
                </a:ext>
              </a:extLst>
            </p:cNvPr>
            <p:cNvSpPr/>
            <p:nvPr/>
          </p:nvSpPr>
          <p:spPr>
            <a:xfrm>
              <a:off x="10715516" y="4946489"/>
              <a:ext cx="1614170" cy="0"/>
            </a:xfrm>
            <a:custGeom>
              <a:avLst/>
              <a:gdLst/>
              <a:ahLst/>
              <a:cxnLst/>
              <a:rect l="l" t="t" r="r" b="b"/>
              <a:pathLst>
                <a:path w="1614170">
                  <a:moveTo>
                    <a:pt x="0" y="0"/>
                  </a:moveTo>
                  <a:lnTo>
                    <a:pt x="1571907" y="0"/>
                  </a:lnTo>
                  <a:lnTo>
                    <a:pt x="1613790" y="0"/>
                  </a:lnTo>
                </a:path>
              </a:pathLst>
            </a:custGeom>
            <a:ln w="83767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3476B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72190317-1411-7DEE-2EBD-62D4754E4804}"/>
                </a:ext>
              </a:extLst>
            </p:cNvPr>
            <p:cNvSpPr/>
            <p:nvPr/>
          </p:nvSpPr>
          <p:spPr>
            <a:xfrm>
              <a:off x="12287426" y="478314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3476B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FB8C23C-74DE-9078-5DB9-AAD530F827A0}"/>
              </a:ext>
            </a:extLst>
          </p:cNvPr>
          <p:cNvSpPr txBox="1"/>
          <p:nvPr/>
        </p:nvSpPr>
        <p:spPr>
          <a:xfrm>
            <a:off x="2642297" y="4025280"/>
            <a:ext cx="11972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'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&lt;button value="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&lt;button value="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F644E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"&gt;click&lt;/button&gt;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'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2B40745-5301-F34F-268D-28C5CE5D76AA}"/>
              </a:ext>
            </a:extLst>
          </p:cNvPr>
          <p:cNvSpPr txBox="1"/>
          <p:nvPr/>
        </p:nvSpPr>
        <p:spPr>
          <a:xfrm>
            <a:off x="2549932" y="7022329"/>
            <a:ext cx="8781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'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00A2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&lt;button value="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8BA00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$`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F644E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"&gt;click&lt;/button&gt;</a:t>
            </a:r>
            <a:r>
              <a:rPr kumimoji="0" lang="en-US" altLang="zh-TW" sz="3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'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Cascadia Code" panose="020B0609020000020004" pitchFamily="49" charset="0"/>
              <a:ea typeface="微軟正黑體" panose="020B0604030504040204" pitchFamily="34" charset="-120"/>
              <a:cs typeface="Cascadia Code" panose="020B0609020000020004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C811C9E-F4A5-4AF2-A508-B55DBA3B8E07}"/>
              </a:ext>
            </a:extLst>
          </p:cNvPr>
          <p:cNvSpPr/>
          <p:nvPr/>
        </p:nvSpPr>
        <p:spPr>
          <a:xfrm>
            <a:off x="6469380" y="2971800"/>
            <a:ext cx="971550" cy="788670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D88667C-4902-438A-9733-7C6276710D06}"/>
              </a:ext>
            </a:extLst>
          </p:cNvPr>
          <p:cNvSpPr/>
          <p:nvPr/>
        </p:nvSpPr>
        <p:spPr>
          <a:xfrm>
            <a:off x="6469380" y="6000559"/>
            <a:ext cx="2446020" cy="788670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D4884A-4320-43A6-AA1C-6B1C428FD8A7}"/>
              </a:ext>
            </a:extLst>
          </p:cNvPr>
          <p:cNvSpPr txBox="1"/>
          <p:nvPr/>
        </p:nvSpPr>
        <p:spPr>
          <a:xfrm>
            <a:off x="596277" y="4810874"/>
            <a:ext cx="10033573" cy="10772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tx2"/>
                </a:solidFill>
                <a:latin typeface="+mj-ea"/>
                <a:ea typeface="+mj-ea"/>
              </a:rPr>
              <a:t>將</a:t>
            </a:r>
            <a:r>
              <a:rPr lang="en-US" altLang="zh-TW" sz="3200" b="1" dirty="0">
                <a:solidFill>
                  <a:schemeClr val="tx2"/>
                </a:solidFill>
                <a:latin typeface="+mj-ea"/>
                <a:ea typeface="+mj-ea"/>
              </a:rPr>
              <a:t>`replace`</a:t>
            </a:r>
            <a:r>
              <a:rPr lang="zh-TW" altLang="en-US" sz="3200" b="1" dirty="0">
                <a:solidFill>
                  <a:schemeClr val="tx2"/>
                </a:solidFill>
                <a:latin typeface="+mj-ea"/>
                <a:ea typeface="+mj-ea"/>
              </a:rPr>
              <a:t>的第二個參數改為函式，其回傳值會被視為純文字，不會解析特殊模式</a:t>
            </a:r>
          </a:p>
        </p:txBody>
      </p:sp>
    </p:spTree>
    <p:extLst>
      <p:ext uri="{BB962C8B-B14F-4D97-AF65-F5344CB8AC3E}">
        <p14:creationId xmlns:p14="http://schemas.microsoft.com/office/powerpoint/2010/main" val="1926844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bg1"/>
              </a:buClr>
              <a:buSzPct val="80000"/>
            </a:pPr>
            <a:r>
              <a:rPr lang="zh-TW" altLang="en-US" sz="3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開發時常忽略的漏洞</a:t>
            </a:r>
            <a:endParaRPr lang="en-US" altLang="zh-TW" sz="3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2C9D3B2-AD6E-422F-9E3F-728A1B6893A8}"/>
              </a:ext>
            </a:extLst>
          </p:cNvPr>
          <p:cNvSpPr txBox="1"/>
          <p:nvPr/>
        </p:nvSpPr>
        <p:spPr>
          <a:xfrm>
            <a:off x="800099" y="1426901"/>
            <a:ext cx="9097362" cy="364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不同 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Context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的相等就是不相等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lang="zh-TW" altLang="en-US" sz="4000" dirty="0">
                <a:solidFill>
                  <a:srgbClr val="F2F2F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  <a:endParaRPr lang="en-US" altLang="zh-TW" sz="4000" dirty="0">
              <a:solidFill>
                <a:srgbClr val="F2F2F2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Clean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不代表乾淨，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Join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不保證安全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絕對不要把使用者的輸入照單全收</a:t>
            </a:r>
            <a:endParaRPr kumimoji="0" lang="zh-TW" altLang="en-US" sz="384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482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35EBE-59A6-B5CF-FB0F-260542D3F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F070D0D-E256-B5D8-10EF-292419FE28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不代表乾淨，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不保證安全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755B40-403B-741B-45AD-AAED3B20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EA2EF4-3B1F-D67D-6300-7E9E0B56F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1401241"/>
            <a:ext cx="13091160" cy="6203586"/>
          </a:xfrm>
          <a:prstGeom prst="rect">
            <a:avLst/>
          </a:prstGeom>
          <a:solidFill>
            <a:srgbClr val="F5F4F0"/>
          </a:solidFill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6AD0457-BE0D-0927-B61A-9E33DA19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264" y="7042774"/>
            <a:ext cx="1255376" cy="5620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D01BE8-3AC8-4869-B039-FFC1CDDCC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071" y="1721917"/>
            <a:ext cx="2419688" cy="62873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AC544D-E72E-44AD-8248-A213B84C7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780" y="1845760"/>
            <a:ext cx="5620534" cy="50489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E54EA63-B91E-4C2B-A09B-6E78DF8613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3563" y="1777488"/>
            <a:ext cx="733527" cy="457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16045A-844C-46EB-93A6-F07DDA8697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7309" y="1777488"/>
            <a:ext cx="1803785" cy="4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9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EF252-7FBB-C955-4522-160AD4C62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528C022-894F-4E51-93DA-4BFF6CE53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不代表乾淨，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不保證安全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7C85C3-5804-C096-DB13-99E73E159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7FE496-6BD1-8810-83BF-10C902F94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352" y="1371417"/>
            <a:ext cx="12279204" cy="6117113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798AE7E-EF93-FC6B-FE1C-6A14FC09564C}"/>
              </a:ext>
            </a:extLst>
          </p:cNvPr>
          <p:cNvCxnSpPr>
            <a:cxnSpLocks/>
          </p:cNvCxnSpPr>
          <p:nvPr/>
        </p:nvCxnSpPr>
        <p:spPr>
          <a:xfrm>
            <a:off x="4728426" y="7191350"/>
            <a:ext cx="1445787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10BB68-99AC-6377-2806-412D6695ED4C}"/>
              </a:ext>
            </a:extLst>
          </p:cNvPr>
          <p:cNvSpPr txBox="1"/>
          <p:nvPr/>
        </p:nvSpPr>
        <p:spPr>
          <a:xfrm>
            <a:off x="6174213" y="6858183"/>
            <a:ext cx="6421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 </a:t>
            </a:r>
            <a:r>
              <a:rPr lang="zh-TW" altLang="en-US" sz="2800" b="1" dirty="0">
                <a:solidFill>
                  <a:srgbClr val="FF0000"/>
                </a:solidFill>
              </a:rPr>
              <a:t>實際</a:t>
            </a:r>
            <a:r>
              <a:rPr lang="en-US" altLang="zh-TW" sz="2800" b="1" dirty="0">
                <a:solidFill>
                  <a:srgbClr val="FF0000"/>
                </a:solidFill>
              </a:rPr>
              <a:t>:</a:t>
            </a:r>
            <a:r>
              <a:rPr lang="zh-TW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</a:rPr>
              <a:t>/</a:t>
            </a:r>
            <a:r>
              <a:rPr lang="en-US" altLang="zh-TW" sz="2800" b="1" dirty="0" err="1">
                <a:solidFill>
                  <a:srgbClr val="FF0000"/>
                </a:solidFill>
              </a:rPr>
              <a:t>etc</a:t>
            </a:r>
            <a:r>
              <a:rPr lang="en-US" altLang="zh-TW" sz="2800" b="1" dirty="0">
                <a:solidFill>
                  <a:srgbClr val="FF0000"/>
                </a:solidFill>
              </a:rPr>
              <a:t>/passwd</a:t>
            </a:r>
          </a:p>
          <a:p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069135-6F6A-444D-B80B-C3B9987C90CD}"/>
              </a:ext>
            </a:extLst>
          </p:cNvPr>
          <p:cNvSpPr txBox="1"/>
          <p:nvPr/>
        </p:nvSpPr>
        <p:spPr>
          <a:xfrm>
            <a:off x="6277082" y="6411312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預期</a:t>
            </a:r>
            <a:r>
              <a:rPr lang="en-US" altLang="zh-TW" sz="2800" b="1" dirty="0">
                <a:solidFill>
                  <a:srgbClr val="FF0000"/>
                </a:solidFill>
              </a:rPr>
              <a:t>: uploads/</a:t>
            </a:r>
            <a:r>
              <a:rPr lang="en-US" altLang="zh-TW" sz="2800" b="1" dirty="0" err="1">
                <a:solidFill>
                  <a:srgbClr val="FF0000"/>
                </a:solidFill>
              </a:rPr>
              <a:t>user_files</a:t>
            </a:r>
            <a:r>
              <a:rPr lang="en-US" altLang="zh-TW" sz="2800" b="1" dirty="0">
                <a:solidFill>
                  <a:srgbClr val="FF0000"/>
                </a:solidFill>
              </a:rPr>
              <a:t>/</a:t>
            </a:r>
            <a:r>
              <a:rPr lang="en-US" altLang="zh-TW" sz="2800" b="1" dirty="0" err="1">
                <a:solidFill>
                  <a:srgbClr val="FF0000"/>
                </a:solidFill>
              </a:rPr>
              <a:t>etc</a:t>
            </a:r>
            <a:r>
              <a:rPr lang="en-US" altLang="zh-TW" sz="2800" b="1" dirty="0">
                <a:solidFill>
                  <a:srgbClr val="FF0000"/>
                </a:solidFill>
              </a:rPr>
              <a:t>/passwd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342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710C2-0447-8B10-28F1-FF048D03B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014ACB5-B463-5F19-F00F-C483832CB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不代表乾淨，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不保證安全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167360-00D4-4C85-AFFD-60F6E1FA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6C13D4-A574-4B9A-956D-95FC39075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3" y="1376984"/>
            <a:ext cx="13075585" cy="56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71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bg1"/>
              </a:buClr>
              <a:buSzPct val="80000"/>
            </a:pPr>
            <a:r>
              <a:rPr lang="zh-TW" altLang="en-US" sz="3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開發時常忽略的漏洞</a:t>
            </a:r>
            <a:endParaRPr lang="en-US" altLang="zh-TW" sz="3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2C9D3B2-AD6E-422F-9E3F-728A1B6893A8}"/>
              </a:ext>
            </a:extLst>
          </p:cNvPr>
          <p:cNvSpPr txBox="1"/>
          <p:nvPr/>
        </p:nvSpPr>
        <p:spPr>
          <a:xfrm>
            <a:off x="800099" y="1426901"/>
            <a:ext cx="9097362" cy="364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不同 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Context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的相等就是不相等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lang="zh-TW" altLang="en-US" sz="4000" dirty="0">
                <a:solidFill>
                  <a:srgbClr val="F2F2F2">
                    <a:lumMod val="2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  <a:endParaRPr lang="en-US" altLang="zh-TW" sz="4000" dirty="0">
              <a:solidFill>
                <a:srgbClr val="F2F2F2">
                  <a:lumMod val="25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Clean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不代表乾淨，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Join 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不保證安全</a:t>
            </a:r>
            <a:endParaRPr kumimoji="0" lang="en-US" altLang="zh-TW" sz="40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0000"/>
              <a:buFont typeface="Wingdings" panose="05000000000000000000" pitchFamily="2" charset="2"/>
              <a:buChar char="u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絕對不要把使用者的輸入照單全收</a:t>
            </a:r>
            <a:endParaRPr kumimoji="0" lang="zh-TW" altLang="en-US" sz="384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364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7E68B-6E3E-5F35-3ABD-57830E08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AB7BEA7E-B5C7-DA8A-CC22-2843563B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1" y="1406400"/>
            <a:ext cx="13098780" cy="5477246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D754237E-5645-AB24-3CC1-D9CE85E0D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D7BFE5-1621-CE75-A3BD-1920E327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B683A3B-0AA1-8531-0826-F219B210B765}"/>
              </a:ext>
            </a:extLst>
          </p:cNvPr>
          <p:cNvCxnSpPr>
            <a:cxnSpLocks/>
          </p:cNvCxnSpPr>
          <p:nvPr/>
        </p:nvCxnSpPr>
        <p:spPr>
          <a:xfrm flipH="1">
            <a:off x="10464800" y="2357637"/>
            <a:ext cx="1045029" cy="20005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4EC133-3350-982F-AC8E-CAF99A974A5E}"/>
              </a:ext>
            </a:extLst>
          </p:cNvPr>
          <p:cNvSpPr txBox="1"/>
          <p:nvPr/>
        </p:nvSpPr>
        <p:spPr>
          <a:xfrm>
            <a:off x="10987314" y="1807836"/>
            <a:ext cx="2750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從</a:t>
            </a:r>
            <a:r>
              <a:rPr lang="en-US" altLang="zh-TW" sz="2800" b="1" dirty="0">
                <a:solidFill>
                  <a:srgbClr val="FF0000"/>
                </a:solidFill>
              </a:rPr>
              <a:t>URL</a:t>
            </a:r>
            <a:r>
              <a:rPr lang="zh-TW" altLang="en-US" sz="2800" b="1" dirty="0">
                <a:solidFill>
                  <a:srgbClr val="FF0000"/>
                </a:solidFill>
              </a:rPr>
              <a:t>取得資訊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8B229D2-78A3-B50E-48A5-E39F7E34DFE0}"/>
              </a:ext>
            </a:extLst>
          </p:cNvPr>
          <p:cNvCxnSpPr>
            <a:cxnSpLocks/>
          </p:cNvCxnSpPr>
          <p:nvPr/>
        </p:nvCxnSpPr>
        <p:spPr>
          <a:xfrm flipH="1">
            <a:off x="6879771" y="4884821"/>
            <a:ext cx="87085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06057C-4836-5700-E329-9E64733B03C8}"/>
              </a:ext>
            </a:extLst>
          </p:cNvPr>
          <p:cNvSpPr txBox="1"/>
          <p:nvPr/>
        </p:nvSpPr>
        <p:spPr>
          <a:xfrm>
            <a:off x="7837169" y="4623211"/>
            <a:ext cx="467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直接展開到 </a:t>
            </a:r>
            <a:r>
              <a:rPr lang="en-US" altLang="zh-TW" sz="2800" b="1" dirty="0">
                <a:solidFill>
                  <a:srgbClr val="FF0000"/>
                </a:solidFill>
              </a:rPr>
              <a:t>component </a:t>
            </a:r>
            <a:r>
              <a:rPr lang="zh-TW" altLang="en-US" sz="2800" b="1" dirty="0">
                <a:solidFill>
                  <a:srgbClr val="FF0000"/>
                </a:solidFill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181288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bg1"/>
              </a:buClr>
              <a:buSzPct val="80000"/>
            </a:pPr>
            <a:r>
              <a:rPr lang="zh-TW" altLang="en-US" sz="3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開發時常忽略的漏洞</a:t>
            </a:r>
            <a:endParaRPr lang="en-US" altLang="zh-TW" sz="3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2C9D3B2-AD6E-422F-9E3F-728A1B6893A8}"/>
              </a:ext>
            </a:extLst>
          </p:cNvPr>
          <p:cNvSpPr txBox="1"/>
          <p:nvPr/>
        </p:nvSpPr>
        <p:spPr>
          <a:xfrm>
            <a:off x="800099" y="1426901"/>
            <a:ext cx="9097362" cy="364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</a:t>
            </a:r>
            <a:endParaRPr lang="en-US" altLang="zh-TW" sz="4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  <a:endParaRPr lang="en-US" altLang="zh-TW" sz="4000" dirty="0">
              <a:solidFill>
                <a:schemeClr val="accent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TW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</a:t>
            </a:r>
            <a:r>
              <a:rPr lang="zh-TW" altLang="en-US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不代表乾淨，</a:t>
            </a:r>
            <a:r>
              <a:rPr lang="en-US" altLang="zh-TW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 </a:t>
            </a:r>
            <a:r>
              <a:rPr lang="zh-TW" altLang="en-US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不保證安全</a:t>
            </a:r>
            <a:endParaRPr lang="en-US" altLang="zh-TW" sz="4000" dirty="0">
              <a:solidFill>
                <a:schemeClr val="accent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4000" dirty="0">
                <a:solidFill>
                  <a:schemeClr val="accent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  <a:endParaRPr lang="zh-TW" altLang="en-US" sz="3840" dirty="0">
              <a:solidFill>
                <a:schemeClr val="accent2">
                  <a:lumMod val="25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6856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A0AA0-B78B-9F1E-103E-3A696F57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6AEB8B1-1DF3-E19B-9BDD-58794AFBD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A45FA4-F125-86D2-D97B-C99409081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29B6F10-E871-9700-6E84-4A8003213D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175658" y="1349014"/>
            <a:ext cx="12291776" cy="6183058"/>
          </a:xfrm>
          <a:solidFill>
            <a:srgbClr val="F4F3EF"/>
          </a:solidFill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BC1A2A4-D456-49FE-9EED-CBEC0B98D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182" y="2590288"/>
            <a:ext cx="1803785" cy="4733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F40A121-0803-4792-8007-06C124FCE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67" y="5160927"/>
            <a:ext cx="990738" cy="43821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008B260-0267-421C-A542-D47081A7FC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5190" r="64261" b="-1"/>
          <a:stretch/>
        </p:blipFill>
        <p:spPr>
          <a:xfrm>
            <a:off x="1464182" y="5089237"/>
            <a:ext cx="2008691" cy="581592"/>
          </a:xfrm>
          <a:prstGeom prst="rect">
            <a:avLst/>
          </a:prstGeom>
          <a:solidFill>
            <a:srgbClr val="F4F3EE"/>
          </a:solidFill>
        </p:spPr>
      </p:pic>
    </p:spTree>
    <p:extLst>
      <p:ext uri="{BB962C8B-B14F-4D97-AF65-F5344CB8AC3E}">
        <p14:creationId xmlns:p14="http://schemas.microsoft.com/office/powerpoint/2010/main" val="2829687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67D403-7CB2-7B5D-953F-FCB614250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F0768-7A88-B07A-3451-C8F5E1E3E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C4D21F-768D-2298-3740-91979C10B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 descr="一張含有 文字, 螢幕擷取畫面, 軟體, 電腦圖示 的圖片">
            <a:extLst>
              <a:ext uri="{FF2B5EF4-FFF2-40B4-BE49-F238E27FC236}">
                <a16:creationId xmlns:a16="http://schemas.microsoft.com/office/drawing/2014/main" id="{9338BF17-7F2B-856E-485B-187E788D9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08" y="1369032"/>
            <a:ext cx="13029192" cy="6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7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710C2-0447-8B10-28F1-FF048D03B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014ACB5-B463-5F19-F00F-C483832CB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167360-00D4-4C85-AFFD-60F6E1FA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527CB04-3210-43BE-85D1-BDAC5B6F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41" y="1907704"/>
            <a:ext cx="13048996" cy="445145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79A74B6-DBE2-4EF4-A5B5-8C7AF869B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41" y="1380824"/>
            <a:ext cx="13048996" cy="53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13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198D6-FBE5-C75B-0A5C-159972219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AAD664E-D941-D54B-BB03-A9AC60FE4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MSSQL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常見漏洞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B35C53-08B0-134B-A3B0-F68A85F75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30C6FE8-8959-A5D8-1C1E-47EA611446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480458" y="1374273"/>
            <a:ext cx="11623432" cy="62747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067264-650E-4320-8F54-194648415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7415" y="7001695"/>
            <a:ext cx="107647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6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字尾空白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A2F7BF9-E3BA-4ED5-9D68-488B0C019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27" y="1395032"/>
            <a:ext cx="13222545" cy="58647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D50148D-224E-4596-B15E-80E65604F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0" y="4802909"/>
            <a:ext cx="6509289" cy="245687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C9035FB-3A29-45FF-8E0C-961A7039F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11" y="5336480"/>
            <a:ext cx="6509289" cy="181922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A631BC4-8E13-4E0E-B46B-B866BE9E4BEE}"/>
              </a:ext>
            </a:extLst>
          </p:cNvPr>
          <p:cNvSpPr txBox="1"/>
          <p:nvPr/>
        </p:nvSpPr>
        <p:spPr>
          <a:xfrm>
            <a:off x="1202223" y="5209464"/>
            <a:ext cx="12208977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Node.js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〝admin”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不在黑名單中，檢查通過。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Code" panose="020B0609020000020004" pitchFamily="49" charset="0"/>
              </a:rPr>
              <a:t>SELECT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Code" panose="020B0609020000020004" pitchFamily="49" charset="0"/>
              </a:rPr>
              <a:t> *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Code" panose="020B0609020000020004" pitchFamily="49" charset="0"/>
              </a:rPr>
              <a:t>FROM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Code" panose="020B0609020000020004" pitchFamily="49" charset="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Code" panose="020B0609020000020004" pitchFamily="49" charset="0"/>
              </a:rPr>
              <a:t>users WHERE username = ‵admin ′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查詢時，資料庫卻找到真正的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admin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帳號。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導致應用程式邏輯混亂，可能在後續操作中錯誤地修改了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admin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的資料。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endParaRPr lang="zh-TW" altLang="en-US" sz="2000" dirty="0">
              <a:solidFill>
                <a:schemeClr val="tx2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7EA7645-625F-4E22-958A-E48745342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10" y="1480451"/>
            <a:ext cx="12453390" cy="316794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B18327F-75CB-4538-AA51-805B17A1E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223" y="1656343"/>
            <a:ext cx="11972657" cy="299915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82CD7A5-A02E-4678-946B-2F24245AE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847" y="4838683"/>
            <a:ext cx="5620534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4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字尾空白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B4AA30-4702-421D-BAE7-F530847D1A8B}"/>
              </a:ext>
            </a:extLst>
          </p:cNvPr>
          <p:cNvSpPr txBox="1"/>
          <p:nvPr/>
        </p:nvSpPr>
        <p:spPr>
          <a:xfrm>
            <a:off x="3602182" y="338974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補上 </a:t>
            </a:r>
            <a:r>
              <a:rPr lang="en-US" altLang="zh-TW" dirty="0"/>
              <a:t>gif </a:t>
            </a:r>
            <a:r>
              <a:rPr lang="zh-TW" altLang="en-US" dirty="0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3999142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字尾空白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A2F7BF9-E3BA-4ED5-9D68-488B0C019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27" y="1395032"/>
            <a:ext cx="13222545" cy="58647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D50148D-224E-4596-B15E-80E65604F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300" y="4802909"/>
            <a:ext cx="6509289" cy="245687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C9035FB-3A29-45FF-8E0C-961A7039F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11" y="5336480"/>
            <a:ext cx="6509289" cy="181922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7EA7645-625F-4E22-958A-E48745342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10" y="1480451"/>
            <a:ext cx="12453390" cy="31679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E7D031-0CB1-43B7-9BE9-673166460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043" y="1700478"/>
            <a:ext cx="2213383" cy="57908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4A127A7-4A2C-46DD-B1E0-B97B58B7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11" y="4802910"/>
            <a:ext cx="6509289" cy="222812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DCA876D-31DA-434D-AA45-A2BE1EFEC7D6}"/>
              </a:ext>
            </a:extLst>
          </p:cNvPr>
          <p:cNvSpPr txBox="1"/>
          <p:nvPr/>
        </p:nvSpPr>
        <p:spPr>
          <a:xfrm>
            <a:off x="1202222" y="2383640"/>
            <a:ext cx="122366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應用層</a:t>
            </a:r>
            <a:endParaRPr lang="en-US" altLang="zh-TW" sz="32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zh-TW" altLang="en-US" sz="3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任何資料庫操作前，務必對輸入執行</a:t>
            </a:r>
            <a:r>
              <a:rPr lang="en-US" altLang="zh-TW" sz="3200" dirty="0">
                <a:solidFill>
                  <a:schemeClr val="tx2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.trim()</a:t>
            </a:r>
          </a:p>
          <a:p>
            <a:pPr marL="0" indent="0">
              <a:buNone/>
            </a:pPr>
            <a:endParaRPr lang="en-US" altLang="zh-TW" sz="3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scadia Mono" panose="020B060902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資料庫層</a:t>
            </a:r>
            <a:r>
              <a:rPr lang="en-US" altLang="zh-TW" sz="3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(</a:t>
            </a:r>
            <a:r>
              <a:rPr lang="zh-TW" altLang="en-US" sz="3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若需區分</a:t>
            </a:r>
            <a:r>
              <a:rPr lang="en-US" altLang="zh-TW" sz="32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tx2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WHERE</a:t>
            </a:r>
            <a:r>
              <a:rPr lang="zh-TW" altLang="en-US" sz="3200" dirty="0">
                <a:solidFill>
                  <a:schemeClr val="tx2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 </a:t>
            </a:r>
            <a:r>
              <a:rPr lang="en-US" altLang="zh-TW" sz="3200" dirty="0">
                <a:solidFill>
                  <a:schemeClr val="tx2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username = @u AND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tx2"/>
                </a:solidFill>
                <a:latin typeface="Cascadia Code" panose="020B0609020000020004" pitchFamily="49" charset="0"/>
                <a:ea typeface="微軟正黑體" panose="020B0604030504040204" pitchFamily="34" charset="-120"/>
                <a:cs typeface="Cascadia Code" panose="020B0609020000020004" pitchFamily="49" charset="0"/>
              </a:rPr>
              <a:t>DATALENGTH(username) = DATALENGTH(@u)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EF349C-7528-44DC-8BF6-670560B4851C}"/>
              </a:ext>
            </a:extLst>
          </p:cNvPr>
          <p:cNvSpPr/>
          <p:nvPr/>
        </p:nvSpPr>
        <p:spPr>
          <a:xfrm>
            <a:off x="7772832" y="2962206"/>
            <a:ext cx="1685204" cy="480598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54FACD8-2735-4111-B11A-83D331BAA70A}"/>
              </a:ext>
            </a:extLst>
          </p:cNvPr>
          <p:cNvSpPr/>
          <p:nvPr/>
        </p:nvSpPr>
        <p:spPr>
          <a:xfrm>
            <a:off x="1202221" y="4851904"/>
            <a:ext cx="2473851" cy="480598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D427F4F-91BA-4A55-AABC-8DBD4533628E}"/>
              </a:ext>
            </a:extLst>
          </p:cNvPr>
          <p:cNvSpPr/>
          <p:nvPr/>
        </p:nvSpPr>
        <p:spPr>
          <a:xfrm>
            <a:off x="6716828" y="4877147"/>
            <a:ext cx="2473851" cy="480598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312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2B97B8-555D-4F10-AE98-D2E248280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47" y="1386157"/>
            <a:ext cx="13011932" cy="6203363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推疊查詢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ED6BAAB-E447-4E4F-A45D-384FF46D1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341" y="1389180"/>
            <a:ext cx="10993968" cy="203210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02872F-CE7E-47EC-8261-FD9F1F0DB1D1}"/>
              </a:ext>
            </a:extLst>
          </p:cNvPr>
          <p:cNvSpPr txBox="1"/>
          <p:nvPr/>
        </p:nvSpPr>
        <p:spPr>
          <a:xfrm>
            <a:off x="1327341" y="2012164"/>
            <a:ext cx="11465023" cy="830997"/>
          </a:xfrm>
          <a:prstGeom prst="rect">
            <a:avLst/>
          </a:prstGeom>
          <a:solidFill>
            <a:srgbClr val="FAF5EF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與預設的 </a:t>
            </a:r>
            <a:r>
              <a:rPr lang="en-US" altLang="zh-TW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MySQL</a:t>
            </a:r>
            <a:r>
              <a:rPr lang="en-US" altLang="zh-TW" sz="24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不同，</a:t>
            </a:r>
            <a:r>
              <a:rPr lang="en-US" altLang="zh-TW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MSSQL</a:t>
            </a:r>
            <a:r>
              <a:rPr lang="en-US" altLang="zh-TW" sz="24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的 </a:t>
            </a:r>
            <a:r>
              <a:rPr lang="en-US" altLang="zh-TW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T-SQL</a:t>
            </a:r>
            <a:r>
              <a:rPr lang="en-US" altLang="zh-TW" sz="240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原生支援 </a:t>
            </a:r>
            <a:r>
              <a:rPr lang="en-US" altLang="zh-TW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Stacked Queries</a:t>
            </a:r>
            <a:r>
              <a:rPr lang="en-US" altLang="zh-TW" sz="2400" dirty="0">
                <a:solidFill>
                  <a:schemeClr val="tx2"/>
                </a:solidFill>
                <a:latin typeface="+mj-ea"/>
                <a:ea typeface="+mj-ea"/>
              </a:rPr>
              <a:t>(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堆疊查詢</a:t>
            </a:r>
            <a:r>
              <a:rPr lang="en-US" altLang="zh-TW" sz="2400" dirty="0">
                <a:solidFill>
                  <a:schemeClr val="tx2"/>
                </a:solidFill>
                <a:latin typeface="+mj-ea"/>
                <a:ea typeface="+mj-ea"/>
              </a:rPr>
              <a:t>)</a:t>
            </a:r>
          </a:p>
          <a:p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只要用分號；隔開，一次請求就能執行多條指令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B5370C-348E-49DB-97A0-68169E924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341" y="1521296"/>
            <a:ext cx="1526695" cy="47055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81B1109-246E-4F32-B9A2-170435E9F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47" y="3792257"/>
            <a:ext cx="7168680" cy="369627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811A054-B75E-446F-A5C5-96DB81E84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474" y="4130080"/>
            <a:ext cx="6080595" cy="269089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2439DE2-5D12-45E5-B0FB-7124D3C758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2589" y="3334029"/>
            <a:ext cx="6080594" cy="415450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DC8ED4D-4FC2-4758-8AE6-4C1B903454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9339" y="4044272"/>
            <a:ext cx="5973461" cy="163609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08C4F6E-E4A9-41E7-9333-A49D07013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4593" y="4061360"/>
            <a:ext cx="1895740" cy="58110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66BBF88-AF41-441E-ADB1-0DD8D38FD6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7341" y="4111287"/>
            <a:ext cx="5620534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79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推疊查詢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E3C705-106F-477C-BAF9-825025519DCB}"/>
              </a:ext>
            </a:extLst>
          </p:cNvPr>
          <p:cNvSpPr txBox="1"/>
          <p:nvPr/>
        </p:nvSpPr>
        <p:spPr>
          <a:xfrm>
            <a:off x="3602182" y="338974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補上 </a:t>
            </a:r>
            <a:r>
              <a:rPr lang="en-US" altLang="zh-TW" dirty="0"/>
              <a:t>gif </a:t>
            </a:r>
            <a:r>
              <a:rPr lang="zh-TW" altLang="en-US" dirty="0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1066910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詳細錯誤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DA352FB-1C5E-4310-B086-91AFCC659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2" y="1383586"/>
            <a:ext cx="12998738" cy="600019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5C6E0B-A191-4F72-B35E-A990D3971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027" y="1383586"/>
            <a:ext cx="5700943" cy="60001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8EF2C0-E313-4AD2-A8AC-8B0A79A14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701" y="2930706"/>
            <a:ext cx="6476990" cy="13051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A710BC-6DC4-458D-A86C-247892D267CE}"/>
              </a:ext>
            </a:extLst>
          </p:cNvPr>
          <p:cNvSpPr txBox="1"/>
          <p:nvPr/>
        </p:nvSpPr>
        <p:spPr>
          <a:xfrm>
            <a:off x="8012127" y="3981773"/>
            <a:ext cx="581745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endParaRPr lang="zh-TW" altLang="en-US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Production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環境:攔截所有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DB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錯誤，只回傳通用的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〝 internal Sever Error”。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Stored Procedures: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使用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ea typeface="+mj-ea"/>
                <a:cs typeface="Cascadia Code" panose="020B0609020000020004" pitchFamily="49" charset="0"/>
              </a:rPr>
              <a:t>‵BEGIN TRY… END CATCH’</a:t>
            </a: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捕捉錯誤。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550153C-F86F-4679-800B-55AC05D6F5CE}"/>
              </a:ext>
            </a:extLst>
          </p:cNvPr>
          <p:cNvSpPr txBox="1"/>
          <p:nvPr/>
        </p:nvSpPr>
        <p:spPr>
          <a:xfrm>
            <a:off x="1467966" y="2107556"/>
            <a:ext cx="11850870" cy="954107"/>
          </a:xfrm>
          <a:prstGeom prst="rect">
            <a:avLst/>
          </a:prstGeom>
          <a:solidFill>
            <a:srgbClr val="FAF5EF"/>
          </a:solidFill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tx2"/>
                </a:solidFill>
                <a:latin typeface="+mn-ea"/>
              </a:rPr>
              <a:t>當</a:t>
            </a:r>
            <a:r>
              <a:rPr lang="zh-TW" altLang="en-US" sz="2800" dirty="0">
                <a:solidFill>
                  <a:schemeClr val="tx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MSSQL</a:t>
            </a:r>
            <a:r>
              <a:rPr lang="zh-TW" altLang="en-US" sz="2800" dirty="0">
                <a:solidFill>
                  <a:schemeClr val="tx2"/>
                </a:solidFill>
                <a:latin typeface="+mn-ea"/>
              </a:rPr>
              <a:t>進行資料型別轉換失敗時，為了方便偵錯，回傳的錯誤訊息會包含「導致錯誤的那個值」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9014CCF-F7CF-4381-AF75-526555564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8691" y="4158841"/>
            <a:ext cx="1859993" cy="54971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54C87C4-F0FF-4FEA-897B-59B2CEB5B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01" y="1652207"/>
            <a:ext cx="1526695" cy="47055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5E6E2AE-E04F-440B-A6A7-D1C268E4A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265" y="4130750"/>
            <a:ext cx="5620534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FBA3C-B33F-34BF-3069-639B1D9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941EBE-BA82-B3C6-70F7-4103AB775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622E0-CF04-8DC8-9BC4-302BB6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EB76F5-DC55-B7C6-8D4C-C041C93B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396386"/>
            <a:ext cx="13094208" cy="6200521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FFA15-C635-9718-CEBF-3EBADC1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144" y="7183403"/>
            <a:ext cx="1324160" cy="400106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58DCB7B-8FA4-E195-BBD9-7519F591EDDA}"/>
              </a:ext>
            </a:extLst>
          </p:cNvPr>
          <p:cNvCxnSpPr>
            <a:cxnSpLocks/>
          </p:cNvCxnSpPr>
          <p:nvPr/>
        </p:nvCxnSpPr>
        <p:spPr>
          <a:xfrm flipH="1">
            <a:off x="8292573" y="3048000"/>
            <a:ext cx="156972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8639142-112A-310B-042F-BC747FF9C9F9}"/>
              </a:ext>
            </a:extLst>
          </p:cNvPr>
          <p:cNvSpPr txBox="1"/>
          <p:nvPr/>
        </p:nvSpPr>
        <p:spPr>
          <a:xfrm>
            <a:off x="10104120" y="283762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將使用者輸入轉為小寫</a:t>
            </a:r>
          </a:p>
        </p:txBody>
      </p:sp>
    </p:spTree>
    <p:extLst>
      <p:ext uri="{BB962C8B-B14F-4D97-AF65-F5344CB8AC3E}">
        <p14:creationId xmlns:p14="http://schemas.microsoft.com/office/powerpoint/2010/main" val="4180734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詳細錯誤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6255767-72C9-4763-81DE-01E75E865FF4}"/>
              </a:ext>
            </a:extLst>
          </p:cNvPr>
          <p:cNvSpPr txBox="1"/>
          <p:nvPr/>
        </p:nvSpPr>
        <p:spPr>
          <a:xfrm>
            <a:off x="3602182" y="338974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補上 </a:t>
            </a:r>
            <a:r>
              <a:rPr lang="en-US" altLang="zh-TW" dirty="0"/>
              <a:t>gif </a:t>
            </a:r>
            <a:r>
              <a:rPr lang="zh-TW" altLang="en-US" dirty="0"/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1574112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D857240-E6F3-432B-82BF-131C3C7B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27" y="1395032"/>
            <a:ext cx="13222545" cy="5864749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隱式轉型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CA46D43-FF8A-4996-8857-9E4F9CE98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468" y="1395032"/>
            <a:ext cx="7601004" cy="60931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3D279B0-AB8B-4FE9-B077-3EAE3E9E85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14" b="35043"/>
          <a:stretch/>
        </p:blipFill>
        <p:spPr>
          <a:xfrm>
            <a:off x="902283" y="1476288"/>
            <a:ext cx="6412915" cy="167512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E5031E-0B29-4ABA-BCF0-E497CB987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28" y="4211473"/>
            <a:ext cx="5621541" cy="327705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AC1A229-4C7F-41D0-AE23-08FEE22DF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4824" y="4211318"/>
            <a:ext cx="6573277" cy="327705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3C1F8F3-90E2-46EE-B3B5-B55EA129B6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198" y="4283882"/>
            <a:ext cx="1876201" cy="50055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B913581-ED1F-4919-85BC-1226F0BC0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16" y="3133538"/>
            <a:ext cx="7601004" cy="114405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D8F681E-2AAE-41D7-89F1-E09EB72DF67C}"/>
              </a:ext>
            </a:extLst>
          </p:cNvPr>
          <p:cNvSpPr txBox="1"/>
          <p:nvPr/>
        </p:nvSpPr>
        <p:spPr>
          <a:xfrm>
            <a:off x="940456" y="3182553"/>
            <a:ext cx="12749063" cy="830997"/>
          </a:xfrm>
          <a:prstGeom prst="rect">
            <a:avLst/>
          </a:prstGeom>
          <a:solidFill>
            <a:srgbClr val="FAF5EF"/>
          </a:solidFill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</a:rPr>
              <a:t>當 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WHERE varchar_column = int_value</a:t>
            </a:r>
            <a:r>
              <a:rPr lang="zh-TW" altLang="en-US" sz="2400" dirty="0">
                <a:solidFill>
                  <a:schemeClr val="tx2"/>
                </a:solidFill>
              </a:rPr>
              <a:t>時，資料庫會試圖將資料表中每一行的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varchar_column </a:t>
            </a:r>
            <a:r>
              <a:rPr lang="zh-TW" altLang="en-US" sz="2400" dirty="0">
                <a:solidFill>
                  <a:schemeClr val="tx2"/>
                </a:solidFill>
              </a:rPr>
              <a:t>都轉成</a:t>
            </a:r>
            <a:r>
              <a:rPr lang="zh-TW" altLang="en-US" sz="2400" dirty="0">
                <a:solidFill>
                  <a:schemeClr val="tx2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zh-TW" altLang="en-US" sz="2400" dirty="0">
                <a:solidFill>
                  <a:schemeClr val="tx2"/>
                </a:solidFill>
              </a:rPr>
              <a:t>來比對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AA37765-F97D-499D-B1E9-99EFB1604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559" y="4254383"/>
            <a:ext cx="3282023" cy="5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01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5E91E-8F8B-BC8B-2650-30A4A240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2FD63F8-DE85-2835-1834-2918F1E78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85D21D-166B-5C9B-93E2-79336ADEF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91E0C2-6B38-4134-76CB-AD8F4F07E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57" y="1384889"/>
            <a:ext cx="12815285" cy="60466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5931DD-4FB9-475D-BEAF-AF036AFED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18" y="1384888"/>
            <a:ext cx="13124873" cy="610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3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0AEC33-2892-AB61-8176-35CAA515D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3911FE2-C497-7B51-5EA3-A6529E2B9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284B41-AAD5-1561-2B78-F6D3F3B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A57FE2-14D9-7C94-4415-83A84AFAD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69" y="1369772"/>
            <a:ext cx="11682661" cy="65068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DF85B5-9D98-4312-97AE-D8B3CBE2F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0055" y="7287485"/>
            <a:ext cx="107647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2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FBA3C-B33F-34BF-3069-639B1D9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941EBE-BA82-B3C6-70F7-4103AB775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622E0-CF04-8DC8-9BC4-302BB6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EB76F5-DC55-B7C6-8D4C-C041C93B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396386"/>
            <a:ext cx="13094208" cy="6200521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FFA15-C635-9718-CEBF-3EBADC1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144" y="7183403"/>
            <a:ext cx="1324160" cy="400106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58DCB7B-8FA4-E195-BBD9-7519F591EDDA}"/>
              </a:ext>
            </a:extLst>
          </p:cNvPr>
          <p:cNvCxnSpPr>
            <a:cxnSpLocks/>
          </p:cNvCxnSpPr>
          <p:nvPr/>
        </p:nvCxnSpPr>
        <p:spPr>
          <a:xfrm flipH="1">
            <a:off x="8292573" y="3048000"/>
            <a:ext cx="156972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6851E2A-1442-399C-F5AF-BF407FE7FDE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9357360" y="4114800"/>
            <a:ext cx="1873191" cy="127603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8639142-112A-310B-042F-BC747FF9C9F9}"/>
              </a:ext>
            </a:extLst>
          </p:cNvPr>
          <p:cNvSpPr txBox="1"/>
          <p:nvPr/>
        </p:nvSpPr>
        <p:spPr>
          <a:xfrm>
            <a:off x="10104120" y="283762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將使用者輸入轉為小寫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EFC00A7-C036-FE40-1670-C4EE0F34A651}"/>
              </a:ext>
            </a:extLst>
          </p:cNvPr>
          <p:cNvSpPr txBox="1"/>
          <p:nvPr/>
        </p:nvSpPr>
        <p:spPr>
          <a:xfrm>
            <a:off x="11230551" y="4042348"/>
            <a:ext cx="4456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從資料庫尋找使用者</a:t>
            </a:r>
          </a:p>
        </p:txBody>
      </p:sp>
    </p:spTree>
    <p:extLst>
      <p:ext uri="{BB962C8B-B14F-4D97-AF65-F5344CB8AC3E}">
        <p14:creationId xmlns:p14="http://schemas.microsoft.com/office/powerpoint/2010/main" val="361165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FBA3C-B33F-34BF-3069-639B1D9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941EBE-BA82-B3C6-70F7-4103AB775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622E0-CF04-8DC8-9BC4-302BB6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EB76F5-DC55-B7C6-8D4C-C041C93B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396386"/>
            <a:ext cx="13094208" cy="6200521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FFA15-C635-9718-CEBF-3EBADC1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8144" y="7183403"/>
            <a:ext cx="1324160" cy="400106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58DCB7B-8FA4-E195-BBD9-7519F591EDDA}"/>
              </a:ext>
            </a:extLst>
          </p:cNvPr>
          <p:cNvCxnSpPr>
            <a:cxnSpLocks/>
          </p:cNvCxnSpPr>
          <p:nvPr/>
        </p:nvCxnSpPr>
        <p:spPr>
          <a:xfrm flipH="1">
            <a:off x="8292573" y="3048000"/>
            <a:ext cx="156972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00A1780-A97B-9404-53CA-023D61AE28B0}"/>
              </a:ext>
            </a:extLst>
          </p:cNvPr>
          <p:cNvCxnSpPr>
            <a:cxnSpLocks/>
          </p:cNvCxnSpPr>
          <p:nvPr/>
        </p:nvCxnSpPr>
        <p:spPr>
          <a:xfrm flipH="1">
            <a:off x="6598920" y="4571998"/>
            <a:ext cx="382524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6851E2A-1442-399C-F5AF-BF407FE7FDE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9357360" y="4114800"/>
            <a:ext cx="1873191" cy="127603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8639142-112A-310B-042F-BC747FF9C9F9}"/>
              </a:ext>
            </a:extLst>
          </p:cNvPr>
          <p:cNvSpPr txBox="1"/>
          <p:nvPr/>
        </p:nvSpPr>
        <p:spPr>
          <a:xfrm>
            <a:off x="10104120" y="283762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將使用者輸入轉為小寫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EFC00A7-C036-FE40-1670-C4EE0F34A651}"/>
              </a:ext>
            </a:extLst>
          </p:cNvPr>
          <p:cNvSpPr txBox="1"/>
          <p:nvPr/>
        </p:nvSpPr>
        <p:spPr>
          <a:xfrm>
            <a:off x="11230551" y="4042348"/>
            <a:ext cx="4456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從資料庫尋找使用者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32B421A-0A60-7450-B333-117BE282DBF2}"/>
              </a:ext>
            </a:extLst>
          </p:cNvPr>
          <p:cNvSpPr txBox="1"/>
          <p:nvPr/>
        </p:nvSpPr>
        <p:spPr>
          <a:xfrm>
            <a:off x="10521032" y="4394803"/>
            <a:ext cx="4456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寄送重設連結</a:t>
            </a:r>
          </a:p>
        </p:txBody>
      </p:sp>
    </p:spTree>
    <p:extLst>
      <p:ext uri="{BB962C8B-B14F-4D97-AF65-F5344CB8AC3E}">
        <p14:creationId xmlns:p14="http://schemas.microsoft.com/office/powerpoint/2010/main" val="143272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E35F5-B126-1331-91C0-37F51B439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C6A830C-AAD7-2D85-6B88-D96097F0F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C5D8F-867D-85B8-F7BB-2BA2EC1B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B6751EB-EDEB-A28C-8278-E0EDAAF2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61" y="1397376"/>
            <a:ext cx="12949677" cy="6164177"/>
          </a:xfrm>
          <a:prstGeom prst="rect">
            <a:avLst/>
          </a:prstGeom>
          <a:solidFill>
            <a:srgbClr val="F4F3EF"/>
          </a:solidFill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536ACBA-73F2-64F8-B61F-C57B685CB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128" y="1966250"/>
            <a:ext cx="6817910" cy="515313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7DEC260-37F8-439E-6B99-03FFCBD30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5878" y="7144129"/>
            <a:ext cx="1324160" cy="40010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0C28F5-2F79-9B9A-028B-410FD2FE26BD}"/>
              </a:ext>
            </a:extLst>
          </p:cNvPr>
          <p:cNvSpPr txBox="1"/>
          <p:nvPr/>
        </p:nvSpPr>
        <p:spPr>
          <a:xfrm>
            <a:off x="8882572" y="2118167"/>
            <a:ext cx="4254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</a:rPr>
              <a:t>Collation Implementation Types</a:t>
            </a:r>
          </a:p>
          <a:p>
            <a:endParaRPr lang="zh-TW" altLang="en-US" sz="2000" b="1" dirty="0">
              <a:solidFill>
                <a:schemeClr val="tx2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E4C5DBB-C867-431F-A82C-45135DBF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996" y="1991853"/>
            <a:ext cx="1600586" cy="4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1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E3D28-6705-8979-2F1D-30392FF5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16BC5D-D058-9BB6-9C4B-A57E6DB2D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E90215-73C1-8652-59AB-CFC94F72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C2271B-2EBB-9296-0495-9E3D8DD1B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1388565"/>
            <a:ext cx="12355830" cy="64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4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355C1F-5085-4037-876B-2EB737DA5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3AECFCC-2CB5-4614-8DE5-BA9057BBF3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4390" y="1360170"/>
            <a:ext cx="12973050" cy="5937744"/>
          </a:xfrm>
          <a:solidFill>
            <a:srgbClr val="F4F3EF"/>
          </a:solidFill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修</a:t>
            </a:r>
            <a:r>
              <a:rPr lang="zh-TW" altLang="en-US" dirty="0">
                <a:latin typeface="+mj-ea"/>
                <a:ea typeface="+mj-ea"/>
              </a:rPr>
              <a:t>補方法</a:t>
            </a:r>
            <a:r>
              <a:rPr lang="en-US" altLang="zh-TW" dirty="0">
                <a:latin typeface="+mn-ea"/>
                <a:ea typeface="+mn-ea"/>
              </a:rPr>
              <a:t>:</a:t>
            </a:r>
          </a:p>
          <a:p>
            <a:endParaRPr lang="en-US" altLang="zh-TW" dirty="0">
              <a:latin typeface="+mn-ea"/>
              <a:ea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F7CE34-85D5-479C-ACC0-4BAEA0BB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7F4B6D3-C50D-448A-A96A-460C3C7E8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847" y="2045115"/>
            <a:ext cx="7201905" cy="51156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7E428B4-02B7-4E7B-B9DE-B4A76414C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61" y="1466032"/>
            <a:ext cx="2213383" cy="5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rketing Newsletter">
  <a:themeElements>
    <a:clrScheme name="自訂 1">
      <a:dk1>
        <a:srgbClr val="3476BE"/>
      </a:dk1>
      <a:lt1>
        <a:srgbClr val="FFFFFF"/>
      </a:lt1>
      <a:dk2>
        <a:srgbClr val="181818"/>
      </a:dk2>
      <a:lt2>
        <a:srgbClr val="EFEFEF"/>
      </a:lt2>
      <a:accent1>
        <a:srgbClr val="E62310"/>
      </a:accent1>
      <a:accent2>
        <a:srgbClr val="F2F2F2"/>
      </a:accent2>
      <a:accent3>
        <a:srgbClr val="515151"/>
      </a:accent3>
      <a:accent4>
        <a:srgbClr val="FFC000"/>
      </a:accent4>
      <a:accent5>
        <a:srgbClr val="00B050"/>
      </a:accent5>
      <a:accent6>
        <a:srgbClr val="00B0F0"/>
      </a:accent6>
      <a:hlink>
        <a:srgbClr val="FFFFFF"/>
      </a:hlink>
      <a:folHlink>
        <a:srgbClr val="003D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2512</Words>
  <Application>Microsoft Office PowerPoint</Application>
  <PresentationFormat>自訂</PresentationFormat>
  <Paragraphs>245</Paragraphs>
  <Slides>43</Slides>
  <Notes>43</Notes>
  <HiddenSlides>1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43</vt:i4>
      </vt:variant>
    </vt:vector>
  </HeadingPairs>
  <TitlesOfParts>
    <vt:vector size="56" baseType="lpstr">
      <vt:lpstr>Aptos</vt:lpstr>
      <vt:lpstr>Microsoft JhengHei Light</vt:lpstr>
      <vt:lpstr>微軟正黑體</vt:lpstr>
      <vt:lpstr>新細明體</vt:lpstr>
      <vt:lpstr>標楷體</vt:lpstr>
      <vt:lpstr>Arial</vt:lpstr>
      <vt:lpstr>Assistant Light</vt:lpstr>
      <vt:lpstr>Calibri</vt:lpstr>
      <vt:lpstr>Cascadia Code</vt:lpstr>
      <vt:lpstr>Nunito Sans</vt:lpstr>
      <vt:lpstr>Wingdings</vt:lpstr>
      <vt:lpstr>Office Theme</vt:lpstr>
      <vt:lpstr>Marketing Newsletter</vt:lpstr>
      <vt:lpstr>PowerPoint 簡報</vt:lpstr>
      <vt:lpstr>漏洞的三種來源</vt:lpstr>
      <vt:lpstr>開發時常忽略的漏洞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開發時常忽略的漏洞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開發時常忽略的漏洞</vt:lpstr>
      <vt:lpstr>Clean 不代表乾淨，Join 不保證安全</vt:lpstr>
      <vt:lpstr>Clean 不代表乾淨，Join 不保證安全</vt:lpstr>
      <vt:lpstr>Clean 不代表乾淨，Join 不保證安全</vt:lpstr>
      <vt:lpstr>開發時常忽略的漏洞</vt:lpstr>
      <vt:lpstr>絕對不要把使用者的輸入照單全收</vt:lpstr>
      <vt:lpstr>絕對不要把使用者的輸入照單全收</vt:lpstr>
      <vt:lpstr>絕對不要把使用者的輸入照單全收</vt:lpstr>
      <vt:lpstr>絕對不要把使用者的輸入照單全收</vt:lpstr>
      <vt:lpstr>MSSQL 常見漏洞</vt:lpstr>
      <vt:lpstr>字尾空白</vt:lpstr>
      <vt:lpstr>字尾空白</vt:lpstr>
      <vt:lpstr>字尾空白</vt:lpstr>
      <vt:lpstr>推疊查詢</vt:lpstr>
      <vt:lpstr>推疊查詢</vt:lpstr>
      <vt:lpstr>詳細錯誤</vt:lpstr>
      <vt:lpstr>詳細錯誤</vt:lpstr>
      <vt:lpstr>隱式轉型</vt:lpstr>
      <vt:lpstr>總結</vt:lpstr>
      <vt:lpstr>總結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cp:keywords/>
  <dc:description>generated using python-pptx</dc:description>
  <cp:lastModifiedBy>祖豪 楊</cp:lastModifiedBy>
  <cp:revision>75</cp:revision>
  <dcterms:created xsi:type="dcterms:W3CDTF">2013-01-27T09:14:16Z</dcterms:created>
  <dcterms:modified xsi:type="dcterms:W3CDTF">2026-01-01T18:31:59Z</dcterms:modified>
  <cp:category/>
</cp:coreProperties>
</file>